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1" r:id="rId4"/>
    <p:sldId id="258" r:id="rId5"/>
    <p:sldId id="260" r:id="rId6"/>
    <p:sldId id="259" r:id="rId7"/>
    <p:sldId id="261" r:id="rId8"/>
    <p:sldId id="289" r:id="rId9"/>
    <p:sldId id="262" r:id="rId10"/>
    <p:sldId id="290" r:id="rId11"/>
    <p:sldId id="292" r:id="rId12"/>
    <p:sldId id="263" r:id="rId13"/>
    <p:sldId id="293" r:id="rId14"/>
    <p:sldId id="294" r:id="rId15"/>
    <p:sldId id="297" r:id="rId16"/>
    <p:sldId id="295" r:id="rId17"/>
    <p:sldId id="264" r:id="rId18"/>
    <p:sldId id="265" r:id="rId19"/>
    <p:sldId id="266" r:id="rId20"/>
    <p:sldId id="267" r:id="rId21"/>
    <p:sldId id="268" r:id="rId22"/>
    <p:sldId id="269" r:id="rId23"/>
    <p:sldId id="276" r:id="rId24"/>
    <p:sldId id="272" r:id="rId25"/>
    <p:sldId id="274" r:id="rId26"/>
    <p:sldId id="273" r:id="rId27"/>
    <p:sldId id="275" r:id="rId28"/>
    <p:sldId id="277" r:id="rId29"/>
    <p:sldId id="278" r:id="rId30"/>
    <p:sldId id="280" r:id="rId31"/>
    <p:sldId id="281" r:id="rId32"/>
    <p:sldId id="283" r:id="rId33"/>
    <p:sldId id="285" r:id="rId34"/>
    <p:sldId id="286" r:id="rId35"/>
    <p:sldId id="288" r:id="rId36"/>
    <p:sldId id="298" r:id="rId3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158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2" Type="http://schemas.microsoft.com/office/2007/relationships/hdphoto" Target="../media/hdphoto3.wdp"/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BC806D-BA7F-4255-BFA2-2E5BCCA2BA67}" type="datetimeFigureOut">
              <a:rPr lang="es-AR" smtClean="0"/>
              <a:t>3/11/2015</a:t>
            </a:fld>
            <a:endParaRPr lang="es-A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EF4044-5827-487C-8916-ACA8A7CCA7CB}" type="slidenum">
              <a:rPr lang="es-AR" smtClean="0"/>
              <a:t>‹Nº›</a:t>
            </a:fld>
            <a:endParaRPr lang="es-A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es-AR" sz="4800" dirty="0" smtClean="0"/>
              <a:t>Química Biológica </a:t>
            </a:r>
            <a:br>
              <a:rPr lang="es-AR" sz="4800" dirty="0" smtClean="0"/>
            </a:br>
            <a:r>
              <a:rPr lang="es-AR" sz="4800" dirty="0" smtClean="0"/>
              <a:t>Lic. en Nutrición 2015</a:t>
            </a:r>
            <a:endParaRPr lang="es-AR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728792" cy="3888432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90000"/>
              </a:lnSpc>
            </a:pPr>
            <a:r>
              <a:rPr lang="es-ES_tradnl" b="1" u="sng" dirty="0" smtClean="0"/>
              <a:t>RECEPTORES</a:t>
            </a:r>
            <a:r>
              <a:rPr lang="es-ES_tradnl" b="1" dirty="0" smtClean="0"/>
              <a:t>: Características Tipos de Receptores. </a:t>
            </a:r>
          </a:p>
          <a:p>
            <a:pPr algn="l">
              <a:lnSpc>
                <a:spcPct val="90000"/>
              </a:lnSpc>
            </a:pPr>
            <a:endParaRPr lang="es-ES_tradnl" b="1" dirty="0" smtClean="0"/>
          </a:p>
          <a:p>
            <a:pPr algn="l">
              <a:lnSpc>
                <a:spcPct val="90000"/>
              </a:lnSpc>
            </a:pPr>
            <a:r>
              <a:rPr lang="es-ES_tradnl" b="1" u="sng" dirty="0" smtClean="0"/>
              <a:t>HORMONAS: SU PAPEL EN LA REGULACION METABOLICA</a:t>
            </a:r>
            <a:r>
              <a:rPr lang="es-ES_tradnl" b="1" dirty="0" smtClean="0"/>
              <a:t>. Características generales. Clasificación. Propiedades. Acción Hormonal.</a:t>
            </a:r>
          </a:p>
          <a:p>
            <a:pPr algn="l">
              <a:lnSpc>
                <a:spcPct val="90000"/>
              </a:lnSpc>
            </a:pPr>
            <a:endParaRPr lang="es-ES_tradnl" b="1" dirty="0" smtClean="0"/>
          </a:p>
          <a:p>
            <a:pPr algn="l">
              <a:lnSpc>
                <a:spcPct val="90000"/>
              </a:lnSpc>
            </a:pPr>
            <a:r>
              <a:rPr lang="es-ES_tradnl" b="1" u="sng" dirty="0" smtClean="0"/>
              <a:t>Principales Hormonas reguladoras de las vías metabólicas</a:t>
            </a:r>
            <a:r>
              <a:rPr lang="es-ES_tradnl" b="1" dirty="0" smtClean="0"/>
              <a:t>: insulina, glucagón, adrenalina, glucocorticoides. Acciones metabólicas sobre los hidratos de carbono, lípidos y proteínas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7765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1568726" y="692696"/>
            <a:ext cx="7251746" cy="3816424"/>
          </a:xfrm>
          <a:prstGeom prst="roundRect">
            <a:avLst/>
          </a:prstGeom>
          <a:noFill/>
          <a:ln w="38100"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56558" y="75037"/>
            <a:ext cx="1368152" cy="646331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Hormona Esteroidea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2195736" y="1484784"/>
            <a:ext cx="1368152" cy="646331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Hormona Esteroidea</a:t>
            </a:r>
            <a:endParaRPr lang="es-AR" dirty="0"/>
          </a:p>
        </p:txBody>
      </p:sp>
      <p:cxnSp>
        <p:nvCxnSpPr>
          <p:cNvPr id="9" name="8 Conector curvado"/>
          <p:cNvCxnSpPr/>
          <p:nvPr/>
        </p:nvCxnSpPr>
        <p:spPr>
          <a:xfrm rot="16200000" flipH="1">
            <a:off x="1410948" y="411964"/>
            <a:ext cx="942566" cy="915042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882231" y="2600908"/>
            <a:ext cx="1681657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Receptor- HSP</a:t>
            </a:r>
          </a:p>
          <a:p>
            <a:r>
              <a:rPr lang="es-AR" dirty="0" smtClean="0"/>
              <a:t>inactivo</a:t>
            </a:r>
            <a:endParaRPr lang="es-AR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3131840" y="2131115"/>
            <a:ext cx="0" cy="64981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3059833" y="405809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HSP</a:t>
            </a:r>
            <a:endParaRPr lang="es-AR" dirty="0"/>
          </a:p>
        </p:txBody>
      </p:sp>
      <p:cxnSp>
        <p:nvCxnSpPr>
          <p:cNvPr id="20" name="19 Conector curvado"/>
          <p:cNvCxnSpPr/>
          <p:nvPr/>
        </p:nvCxnSpPr>
        <p:spPr>
          <a:xfrm rot="16200000" flipH="1">
            <a:off x="3056639" y="3538464"/>
            <a:ext cx="798475" cy="216024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Flecha derecha"/>
          <p:cNvSpPr/>
          <p:nvPr/>
        </p:nvSpPr>
        <p:spPr>
          <a:xfrm>
            <a:off x="3779912" y="2780929"/>
            <a:ext cx="828092" cy="36004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CuadroTexto"/>
          <p:cNvSpPr txBox="1"/>
          <p:nvPr/>
        </p:nvSpPr>
        <p:spPr>
          <a:xfrm>
            <a:off x="4608004" y="2637783"/>
            <a:ext cx="1296144" cy="6463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Receptor- hormona</a:t>
            </a:r>
            <a:endParaRPr lang="es-AR" dirty="0"/>
          </a:p>
        </p:txBody>
      </p:sp>
      <p:sp>
        <p:nvSpPr>
          <p:cNvPr id="24" name="23 Elipse"/>
          <p:cNvSpPr/>
          <p:nvPr/>
        </p:nvSpPr>
        <p:spPr>
          <a:xfrm>
            <a:off x="6228184" y="1484784"/>
            <a:ext cx="2448272" cy="21616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26" name="25 Conector curvado"/>
          <p:cNvCxnSpPr>
            <a:stCxn id="23" idx="3"/>
          </p:cNvCxnSpPr>
          <p:nvPr/>
        </p:nvCxnSpPr>
        <p:spPr>
          <a:xfrm flipV="1">
            <a:off x="5904148" y="2456021"/>
            <a:ext cx="900100" cy="50492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6894258" y="1899119"/>
            <a:ext cx="17821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Unión del complejo H-R al ADN: comienzo de transcripción</a:t>
            </a:r>
            <a:endParaRPr lang="es-AR" dirty="0"/>
          </a:p>
        </p:txBody>
      </p:sp>
      <p:sp>
        <p:nvSpPr>
          <p:cNvPr id="30" name="29 CuadroTexto"/>
          <p:cNvSpPr txBox="1"/>
          <p:nvPr/>
        </p:nvSpPr>
        <p:spPr>
          <a:xfrm>
            <a:off x="7596336" y="364502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rgbClr val="FF0000"/>
                </a:solidFill>
              </a:rPr>
              <a:t>núcleo</a:t>
            </a:r>
            <a:endParaRPr lang="es-AR" sz="1400" dirty="0">
              <a:solidFill>
                <a:srgbClr val="FF0000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740634" y="4242759"/>
            <a:ext cx="1023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smtClean="0">
                <a:solidFill>
                  <a:srgbClr val="FF0000"/>
                </a:solidFill>
              </a:rPr>
              <a:t>Membrana celular</a:t>
            </a:r>
            <a:endParaRPr lang="es-AR" sz="1400" dirty="0">
              <a:solidFill>
                <a:srgbClr val="FF0000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2195736" y="5589240"/>
            <a:ext cx="4698522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RECEPTORES CITOPLASMÁTICOS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5580112" y="6309320"/>
            <a:ext cx="3563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 smtClean="0">
                <a:latin typeface="+mj-lt"/>
              </a:rPr>
              <a:t>HSP: proteínas de shock térmico</a:t>
            </a:r>
            <a:endParaRPr lang="es-AR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72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4"/>
          <p:cNvGrpSpPr>
            <a:grpSpLocks/>
          </p:cNvGrpSpPr>
          <p:nvPr/>
        </p:nvGrpSpPr>
        <p:grpSpPr bwMode="auto">
          <a:xfrm>
            <a:off x="1619672" y="1628800"/>
            <a:ext cx="6351277" cy="4942027"/>
            <a:chOff x="1702" y="1253"/>
            <a:chExt cx="3650" cy="2928"/>
          </a:xfrm>
        </p:grpSpPr>
        <p:grpSp>
          <p:nvGrpSpPr>
            <p:cNvPr id="3" name="Grupo 5"/>
            <p:cNvGrpSpPr>
              <a:grpSpLocks/>
            </p:cNvGrpSpPr>
            <p:nvPr/>
          </p:nvGrpSpPr>
          <p:grpSpPr bwMode="auto">
            <a:xfrm>
              <a:off x="1702" y="1426"/>
              <a:ext cx="1625" cy="2311"/>
              <a:chOff x="2223" y="2084"/>
              <a:chExt cx="1722" cy="1692"/>
            </a:xfrm>
          </p:grpSpPr>
          <p:sp>
            <p:nvSpPr>
              <p:cNvPr id="5" name="Cuadro de texto 6"/>
              <p:cNvSpPr txBox="1">
                <a:spLocks noChangeArrowheads="1"/>
              </p:cNvSpPr>
              <p:nvPr/>
            </p:nvSpPr>
            <p:spPr bwMode="auto">
              <a:xfrm>
                <a:off x="2608" y="2292"/>
                <a:ext cx="454" cy="1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800" b="1">
                    <a:solidFill>
                      <a:srgbClr val="000000"/>
                    </a:solidFill>
                    <a:latin typeface="Arial" charset="0"/>
                  </a:rPr>
                  <a:t>ADN</a:t>
                </a:r>
              </a:p>
            </p:txBody>
          </p:sp>
          <p:sp>
            <p:nvSpPr>
              <p:cNvPr id="6" name="Cuadro de texto 7"/>
              <p:cNvSpPr txBox="1">
                <a:spLocks noChangeArrowheads="1"/>
              </p:cNvSpPr>
              <p:nvPr/>
            </p:nvSpPr>
            <p:spPr bwMode="auto">
              <a:xfrm>
                <a:off x="2608" y="3018"/>
                <a:ext cx="454" cy="1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800" b="1">
                    <a:solidFill>
                      <a:srgbClr val="000000"/>
                    </a:solidFill>
                    <a:latin typeface="Arial" charset="0"/>
                  </a:rPr>
                  <a:t>ARN</a:t>
                </a:r>
              </a:p>
            </p:txBody>
          </p:sp>
          <p:sp>
            <p:nvSpPr>
              <p:cNvPr id="7" name="Cuadro de texto 8"/>
              <p:cNvSpPr txBox="1">
                <a:spLocks noChangeArrowheads="1"/>
              </p:cNvSpPr>
              <p:nvPr/>
            </p:nvSpPr>
            <p:spPr bwMode="auto">
              <a:xfrm>
                <a:off x="2223" y="3607"/>
                <a:ext cx="1463" cy="1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800" b="1">
                    <a:solidFill>
                      <a:srgbClr val="000000"/>
                    </a:solidFill>
                    <a:latin typeface="Arial" charset="0"/>
                  </a:rPr>
                  <a:t>Péptido o proteína</a:t>
                </a:r>
              </a:p>
            </p:txBody>
          </p:sp>
          <p:sp>
            <p:nvSpPr>
              <p:cNvPr id="8" name="Autoforma 9"/>
              <p:cNvSpPr>
                <a:spLocks noChangeArrowheads="1"/>
              </p:cNvSpPr>
              <p:nvPr/>
            </p:nvSpPr>
            <p:spPr bwMode="auto">
              <a:xfrm>
                <a:off x="2744" y="2523"/>
                <a:ext cx="136" cy="499"/>
              </a:xfrm>
              <a:prstGeom prst="downArrow">
                <a:avLst>
                  <a:gd name="adj1" fmla="val 50000"/>
                  <a:gd name="adj2" fmla="val 9172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9" name="Autoforma 10"/>
              <p:cNvSpPr>
                <a:spLocks noChangeArrowheads="1"/>
              </p:cNvSpPr>
              <p:nvPr/>
            </p:nvSpPr>
            <p:spPr bwMode="auto">
              <a:xfrm>
                <a:off x="2744" y="3249"/>
                <a:ext cx="136" cy="363"/>
              </a:xfrm>
              <a:prstGeom prst="downArrow">
                <a:avLst>
                  <a:gd name="adj1" fmla="val 50000"/>
                  <a:gd name="adj2" fmla="val 6672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s-AR" altLang="es-AR" sz="18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Autoforma 11"/>
              <p:cNvSpPr>
                <a:spLocks noChangeArrowheads="1"/>
              </p:cNvSpPr>
              <p:nvPr/>
            </p:nvSpPr>
            <p:spPr bwMode="auto">
              <a:xfrm flipH="1">
                <a:off x="2835" y="2115"/>
                <a:ext cx="227" cy="2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17694720 60000 65536"/>
                  <a:gd name="T11" fmla="*/ 5898240 60000 65536"/>
                  <a:gd name="T12" fmla="*/ 5898240 60000 65536"/>
                  <a:gd name="T13" fmla="*/ 5898240 60000 65536"/>
                  <a:gd name="T14" fmla="*/ 0 60000 65536"/>
                  <a:gd name="T15" fmla="*/ 0 w 21600"/>
                  <a:gd name="T16" fmla="*/ 8338 h 21600"/>
                  <a:gd name="T17" fmla="*/ 6090 w 21600"/>
                  <a:gd name="T18" fmla="*/ 21600 h 21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0" h="21600">
                    <a:moveTo>
                      <a:pt x="15662" y="14285"/>
                    </a:moveTo>
                    <a:lnTo>
                      <a:pt x="21600" y="8310"/>
                    </a:lnTo>
                    <a:lnTo>
                      <a:pt x="18630" y="8310"/>
                    </a:lnTo>
                    <a:cubicBezTo>
                      <a:pt x="18630" y="3721"/>
                      <a:pt x="14430" y="0"/>
                      <a:pt x="9250" y="0"/>
                    </a:cubicBezTo>
                    <a:cubicBezTo>
                      <a:pt x="4141" y="0"/>
                      <a:pt x="0" y="3799"/>
                      <a:pt x="0" y="8485"/>
                    </a:cubicBezTo>
                    <a:lnTo>
                      <a:pt x="0" y="21600"/>
                    </a:lnTo>
                    <a:lnTo>
                      <a:pt x="6110" y="21600"/>
                    </a:lnTo>
                    <a:lnTo>
                      <a:pt x="6110" y="8310"/>
                    </a:lnTo>
                    <a:cubicBezTo>
                      <a:pt x="6110" y="6947"/>
                      <a:pt x="7362" y="5842"/>
                      <a:pt x="8907" y="5842"/>
                    </a:cubicBezTo>
                    <a:lnTo>
                      <a:pt x="9725" y="5842"/>
                    </a:lnTo>
                    <a:cubicBezTo>
                      <a:pt x="11269" y="5842"/>
                      <a:pt x="12520" y="6947"/>
                      <a:pt x="12520" y="8310"/>
                    </a:cubicBezTo>
                    <a:lnTo>
                      <a:pt x="9725" y="8310"/>
                    </a:lnTo>
                    <a:lnTo>
                      <a:pt x="15662" y="14285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11" name="Cuadro de texto 12"/>
              <p:cNvSpPr txBox="1">
                <a:spLocks noChangeArrowheads="1"/>
              </p:cNvSpPr>
              <p:nvPr/>
            </p:nvSpPr>
            <p:spPr bwMode="auto">
              <a:xfrm>
                <a:off x="3061" y="2084"/>
                <a:ext cx="884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600" b="1" i="1">
                    <a:solidFill>
                      <a:srgbClr val="000000"/>
                    </a:solidFill>
                    <a:latin typeface="Arial" charset="0"/>
                  </a:rPr>
                  <a:t>Replicación</a:t>
                </a:r>
              </a:p>
            </p:txBody>
          </p:sp>
          <p:sp>
            <p:nvSpPr>
              <p:cNvPr id="12" name="Cuadro de texto 13"/>
              <p:cNvSpPr txBox="1">
                <a:spLocks noChangeArrowheads="1"/>
              </p:cNvSpPr>
              <p:nvPr/>
            </p:nvSpPr>
            <p:spPr bwMode="auto">
              <a:xfrm>
                <a:off x="2835" y="2583"/>
                <a:ext cx="1020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600" b="1" i="1">
                    <a:solidFill>
                      <a:srgbClr val="000000"/>
                    </a:solidFill>
                    <a:latin typeface="Arial" charset="0"/>
                  </a:rPr>
                  <a:t>Transcripción</a:t>
                </a:r>
              </a:p>
            </p:txBody>
          </p:sp>
          <p:sp>
            <p:nvSpPr>
              <p:cNvPr id="13" name="Cuadro de texto 14"/>
              <p:cNvSpPr txBox="1">
                <a:spLocks noChangeArrowheads="1"/>
              </p:cNvSpPr>
              <p:nvPr/>
            </p:nvSpPr>
            <p:spPr bwMode="auto">
              <a:xfrm>
                <a:off x="2835" y="3294"/>
                <a:ext cx="853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s-AR" sz="1600" b="1" i="1">
                    <a:solidFill>
                      <a:srgbClr val="000000"/>
                    </a:solidFill>
                    <a:latin typeface="Arial" charset="0"/>
                  </a:rPr>
                  <a:t>Traducción</a:t>
                </a:r>
              </a:p>
            </p:txBody>
          </p:sp>
        </p:grpSp>
        <p:pic>
          <p:nvPicPr>
            <p:cNvPr id="4" name="Imagen 17" descr="trinit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" y="1253"/>
              <a:ext cx="2064" cy="2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15 CuadroTexto"/>
          <p:cNvSpPr txBox="1"/>
          <p:nvPr/>
        </p:nvSpPr>
        <p:spPr>
          <a:xfrm>
            <a:off x="5076056" y="476672"/>
            <a:ext cx="1169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Hormona  </a:t>
            </a:r>
            <a:endParaRPr lang="es-AR" dirty="0"/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5580112" y="846004"/>
            <a:ext cx="0" cy="6387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5561098" y="1556792"/>
            <a:ext cx="667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R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6012160" y="2204864"/>
            <a:ext cx="2088232" cy="971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4" name="23 Forma libre"/>
          <p:cNvSpPr/>
          <p:nvPr/>
        </p:nvSpPr>
        <p:spPr>
          <a:xfrm>
            <a:off x="5605699" y="1500825"/>
            <a:ext cx="262445" cy="401096"/>
          </a:xfrm>
          <a:custGeom>
            <a:avLst/>
            <a:gdLst>
              <a:gd name="connsiteX0" fmla="*/ 33570 w 524890"/>
              <a:gd name="connsiteY0" fmla="*/ 396214 h 401096"/>
              <a:gd name="connsiteX1" fmla="*/ 33570 w 524890"/>
              <a:gd name="connsiteY1" fmla="*/ 396214 h 401096"/>
              <a:gd name="connsiteX2" fmla="*/ 19923 w 524890"/>
              <a:gd name="connsiteY2" fmla="*/ 68668 h 401096"/>
              <a:gd name="connsiteX3" fmla="*/ 60866 w 524890"/>
              <a:gd name="connsiteY3" fmla="*/ 55020 h 401096"/>
              <a:gd name="connsiteX4" fmla="*/ 142752 w 524890"/>
              <a:gd name="connsiteY4" fmla="*/ 14076 h 401096"/>
              <a:gd name="connsiteX5" fmla="*/ 497594 w 524890"/>
              <a:gd name="connsiteY5" fmla="*/ 68668 h 401096"/>
              <a:gd name="connsiteX6" fmla="*/ 511242 w 524890"/>
              <a:gd name="connsiteY6" fmla="*/ 123259 h 401096"/>
              <a:gd name="connsiteX7" fmla="*/ 524890 w 524890"/>
              <a:gd name="connsiteY7" fmla="*/ 164202 h 401096"/>
              <a:gd name="connsiteX8" fmla="*/ 511242 w 524890"/>
              <a:gd name="connsiteY8" fmla="*/ 300679 h 401096"/>
              <a:gd name="connsiteX9" fmla="*/ 497594 w 524890"/>
              <a:gd name="connsiteY9" fmla="*/ 341623 h 401096"/>
              <a:gd name="connsiteX10" fmla="*/ 415708 w 524890"/>
              <a:gd name="connsiteY10" fmla="*/ 368918 h 401096"/>
              <a:gd name="connsiteX11" fmla="*/ 251934 w 524890"/>
              <a:gd name="connsiteY11" fmla="*/ 355271 h 401096"/>
              <a:gd name="connsiteX12" fmla="*/ 170048 w 524890"/>
              <a:gd name="connsiteY12" fmla="*/ 327975 h 401096"/>
              <a:gd name="connsiteX13" fmla="*/ 60866 w 524890"/>
              <a:gd name="connsiteY13" fmla="*/ 368918 h 401096"/>
              <a:gd name="connsiteX14" fmla="*/ 33570 w 524890"/>
              <a:gd name="connsiteY14" fmla="*/ 396214 h 40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4890" h="401096">
                <a:moveTo>
                  <a:pt x="33570" y="396214"/>
                </a:moveTo>
                <a:lnTo>
                  <a:pt x="33570" y="396214"/>
                </a:lnTo>
                <a:cubicBezTo>
                  <a:pt x="4485" y="265329"/>
                  <a:pt x="-17787" y="219508"/>
                  <a:pt x="19923" y="68668"/>
                </a:cubicBezTo>
                <a:cubicBezTo>
                  <a:pt x="23412" y="54712"/>
                  <a:pt x="47999" y="61454"/>
                  <a:pt x="60866" y="55020"/>
                </a:cubicBezTo>
                <a:cubicBezTo>
                  <a:pt x="166691" y="2106"/>
                  <a:pt x="39841" y="48381"/>
                  <a:pt x="142752" y="14076"/>
                </a:cubicBezTo>
                <a:cubicBezTo>
                  <a:pt x="201692" y="16639"/>
                  <a:pt x="433135" y="-44136"/>
                  <a:pt x="497594" y="68668"/>
                </a:cubicBezTo>
                <a:cubicBezTo>
                  <a:pt x="506900" y="84954"/>
                  <a:pt x="506089" y="105224"/>
                  <a:pt x="511242" y="123259"/>
                </a:cubicBezTo>
                <a:cubicBezTo>
                  <a:pt x="515194" y="137091"/>
                  <a:pt x="520341" y="150554"/>
                  <a:pt x="524890" y="164202"/>
                </a:cubicBezTo>
                <a:cubicBezTo>
                  <a:pt x="520341" y="209694"/>
                  <a:pt x="518194" y="255491"/>
                  <a:pt x="511242" y="300679"/>
                </a:cubicBezTo>
                <a:cubicBezTo>
                  <a:pt x="509054" y="314898"/>
                  <a:pt x="509301" y="333261"/>
                  <a:pt x="497594" y="341623"/>
                </a:cubicBezTo>
                <a:cubicBezTo>
                  <a:pt x="474181" y="358346"/>
                  <a:pt x="415708" y="368918"/>
                  <a:pt x="415708" y="368918"/>
                </a:cubicBezTo>
                <a:cubicBezTo>
                  <a:pt x="361117" y="364369"/>
                  <a:pt x="305969" y="364277"/>
                  <a:pt x="251934" y="355271"/>
                </a:cubicBezTo>
                <a:cubicBezTo>
                  <a:pt x="223554" y="350541"/>
                  <a:pt x="170048" y="327975"/>
                  <a:pt x="170048" y="327975"/>
                </a:cubicBezTo>
                <a:cubicBezTo>
                  <a:pt x="133059" y="335373"/>
                  <a:pt x="87640" y="335450"/>
                  <a:pt x="60866" y="368918"/>
                </a:cubicBezTo>
                <a:cubicBezTo>
                  <a:pt x="17753" y="422809"/>
                  <a:pt x="38119" y="391665"/>
                  <a:pt x="33570" y="39621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27" name="26 Grupo"/>
          <p:cNvGrpSpPr/>
          <p:nvPr/>
        </p:nvGrpSpPr>
        <p:grpSpPr>
          <a:xfrm>
            <a:off x="5811594" y="1412776"/>
            <a:ext cx="488598" cy="369332"/>
            <a:chOff x="6228184" y="504967"/>
            <a:chExt cx="488598" cy="369332"/>
          </a:xfrm>
        </p:grpSpPr>
        <p:sp>
          <p:nvSpPr>
            <p:cNvPr id="25" name="24 Forma libre"/>
            <p:cNvSpPr/>
            <p:nvPr/>
          </p:nvSpPr>
          <p:spPr>
            <a:xfrm>
              <a:off x="6228184" y="504967"/>
              <a:ext cx="429530" cy="300251"/>
            </a:xfrm>
            <a:custGeom>
              <a:avLst/>
              <a:gdLst>
                <a:gd name="connsiteX0" fmla="*/ 0 w 429530"/>
                <a:gd name="connsiteY0" fmla="*/ 13648 h 300251"/>
                <a:gd name="connsiteX1" fmla="*/ 0 w 429530"/>
                <a:gd name="connsiteY1" fmla="*/ 13648 h 300251"/>
                <a:gd name="connsiteX2" fmla="*/ 95534 w 429530"/>
                <a:gd name="connsiteY2" fmla="*/ 81887 h 300251"/>
                <a:gd name="connsiteX3" fmla="*/ 150125 w 429530"/>
                <a:gd name="connsiteY3" fmla="*/ 300251 h 300251"/>
                <a:gd name="connsiteX4" fmla="*/ 423081 w 429530"/>
                <a:gd name="connsiteY4" fmla="*/ 286603 h 300251"/>
                <a:gd name="connsiteX5" fmla="*/ 409433 w 429530"/>
                <a:gd name="connsiteY5" fmla="*/ 232012 h 300251"/>
                <a:gd name="connsiteX6" fmla="*/ 382137 w 429530"/>
                <a:gd name="connsiteY6" fmla="*/ 136478 h 300251"/>
                <a:gd name="connsiteX7" fmla="*/ 382137 w 429530"/>
                <a:gd name="connsiteY7" fmla="*/ 136478 h 300251"/>
                <a:gd name="connsiteX8" fmla="*/ 218364 w 429530"/>
                <a:gd name="connsiteY8" fmla="*/ 0 h 300251"/>
                <a:gd name="connsiteX9" fmla="*/ 0 w 429530"/>
                <a:gd name="connsiteY9" fmla="*/ 13648 h 30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30" h="300251">
                  <a:moveTo>
                    <a:pt x="0" y="13648"/>
                  </a:moveTo>
                  <a:lnTo>
                    <a:pt x="0" y="13648"/>
                  </a:lnTo>
                  <a:cubicBezTo>
                    <a:pt x="31845" y="36394"/>
                    <a:pt x="81000" y="45552"/>
                    <a:pt x="95534" y="81887"/>
                  </a:cubicBezTo>
                  <a:cubicBezTo>
                    <a:pt x="194397" y="329044"/>
                    <a:pt x="26578" y="259068"/>
                    <a:pt x="150125" y="300251"/>
                  </a:cubicBezTo>
                  <a:lnTo>
                    <a:pt x="423081" y="286603"/>
                  </a:lnTo>
                  <a:cubicBezTo>
                    <a:pt x="441220" y="281829"/>
                    <a:pt x="416019" y="249575"/>
                    <a:pt x="409433" y="232012"/>
                  </a:cubicBezTo>
                  <a:cubicBezTo>
                    <a:pt x="376033" y="142948"/>
                    <a:pt x="382137" y="212702"/>
                    <a:pt x="382137" y="136478"/>
                  </a:cubicBezTo>
                  <a:lnTo>
                    <a:pt x="382137" y="136478"/>
                  </a:lnTo>
                  <a:lnTo>
                    <a:pt x="218364" y="0"/>
                  </a:lnTo>
                  <a:cubicBezTo>
                    <a:pt x="54727" y="16364"/>
                    <a:pt x="36394" y="11373"/>
                    <a:pt x="0" y="13648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6" name="25 CuadroTexto"/>
            <p:cNvSpPr txBox="1"/>
            <p:nvPr/>
          </p:nvSpPr>
          <p:spPr>
            <a:xfrm flipH="1">
              <a:off x="6257186" y="504967"/>
              <a:ext cx="4595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dirty="0" smtClean="0"/>
                <a:t>H</a:t>
              </a:r>
              <a:endParaRPr lang="es-AR" dirty="0"/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6228184" y="476672"/>
            <a:ext cx="488598" cy="369332"/>
            <a:chOff x="6228184" y="504967"/>
            <a:chExt cx="488598" cy="369332"/>
          </a:xfrm>
        </p:grpSpPr>
        <p:sp>
          <p:nvSpPr>
            <p:cNvPr id="29" name="28 Forma libre"/>
            <p:cNvSpPr/>
            <p:nvPr/>
          </p:nvSpPr>
          <p:spPr>
            <a:xfrm>
              <a:off x="6228184" y="504967"/>
              <a:ext cx="429530" cy="300251"/>
            </a:xfrm>
            <a:custGeom>
              <a:avLst/>
              <a:gdLst>
                <a:gd name="connsiteX0" fmla="*/ 0 w 429530"/>
                <a:gd name="connsiteY0" fmla="*/ 13648 h 300251"/>
                <a:gd name="connsiteX1" fmla="*/ 0 w 429530"/>
                <a:gd name="connsiteY1" fmla="*/ 13648 h 300251"/>
                <a:gd name="connsiteX2" fmla="*/ 95534 w 429530"/>
                <a:gd name="connsiteY2" fmla="*/ 81887 h 300251"/>
                <a:gd name="connsiteX3" fmla="*/ 150125 w 429530"/>
                <a:gd name="connsiteY3" fmla="*/ 300251 h 300251"/>
                <a:gd name="connsiteX4" fmla="*/ 423081 w 429530"/>
                <a:gd name="connsiteY4" fmla="*/ 286603 h 300251"/>
                <a:gd name="connsiteX5" fmla="*/ 409433 w 429530"/>
                <a:gd name="connsiteY5" fmla="*/ 232012 h 300251"/>
                <a:gd name="connsiteX6" fmla="*/ 382137 w 429530"/>
                <a:gd name="connsiteY6" fmla="*/ 136478 h 300251"/>
                <a:gd name="connsiteX7" fmla="*/ 382137 w 429530"/>
                <a:gd name="connsiteY7" fmla="*/ 136478 h 300251"/>
                <a:gd name="connsiteX8" fmla="*/ 218364 w 429530"/>
                <a:gd name="connsiteY8" fmla="*/ 0 h 300251"/>
                <a:gd name="connsiteX9" fmla="*/ 0 w 429530"/>
                <a:gd name="connsiteY9" fmla="*/ 13648 h 30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530" h="300251">
                  <a:moveTo>
                    <a:pt x="0" y="13648"/>
                  </a:moveTo>
                  <a:lnTo>
                    <a:pt x="0" y="13648"/>
                  </a:lnTo>
                  <a:cubicBezTo>
                    <a:pt x="31845" y="36394"/>
                    <a:pt x="81000" y="45552"/>
                    <a:pt x="95534" y="81887"/>
                  </a:cubicBezTo>
                  <a:cubicBezTo>
                    <a:pt x="194397" y="329044"/>
                    <a:pt x="26578" y="259068"/>
                    <a:pt x="150125" y="300251"/>
                  </a:cubicBezTo>
                  <a:lnTo>
                    <a:pt x="423081" y="286603"/>
                  </a:lnTo>
                  <a:cubicBezTo>
                    <a:pt x="441220" y="281829"/>
                    <a:pt x="416019" y="249575"/>
                    <a:pt x="409433" y="232012"/>
                  </a:cubicBezTo>
                  <a:cubicBezTo>
                    <a:pt x="376033" y="142948"/>
                    <a:pt x="382137" y="212702"/>
                    <a:pt x="382137" y="136478"/>
                  </a:cubicBezTo>
                  <a:lnTo>
                    <a:pt x="382137" y="136478"/>
                  </a:lnTo>
                  <a:lnTo>
                    <a:pt x="218364" y="0"/>
                  </a:lnTo>
                  <a:cubicBezTo>
                    <a:pt x="54727" y="16364"/>
                    <a:pt x="36394" y="11373"/>
                    <a:pt x="0" y="13648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30" name="29 CuadroTexto"/>
            <p:cNvSpPr txBox="1"/>
            <p:nvPr/>
          </p:nvSpPr>
          <p:spPr>
            <a:xfrm flipH="1">
              <a:off x="6257186" y="504967"/>
              <a:ext cx="4595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dirty="0" smtClean="0"/>
                <a:t>H</a:t>
              </a:r>
              <a:endParaRPr lang="es-AR" dirty="0"/>
            </a:p>
          </p:txBody>
        </p:sp>
      </p:grpSp>
      <p:sp>
        <p:nvSpPr>
          <p:cNvPr id="31" name="30 CuadroTexto"/>
          <p:cNvSpPr txBox="1"/>
          <p:nvPr/>
        </p:nvSpPr>
        <p:spPr>
          <a:xfrm>
            <a:off x="683568" y="332656"/>
            <a:ext cx="231214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AR" sz="2400" b="1" dirty="0" smtClean="0">
                <a:solidFill>
                  <a:srgbClr val="FF0000"/>
                </a:solidFill>
              </a:rPr>
              <a:t>RECEPTORES NUCLEARES</a:t>
            </a:r>
            <a:endParaRPr lang="es-A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69626"/>
            <a:ext cx="8229600" cy="1143000"/>
          </a:xfrm>
        </p:spPr>
        <p:txBody>
          <a:bodyPr>
            <a:normAutofit/>
          </a:bodyPr>
          <a:lstStyle/>
          <a:p>
            <a:r>
              <a:rPr lang="es-AR" dirty="0" smtClean="0"/>
              <a:t>RECEPTORES DE MEMBRANA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5922" y="1954520"/>
            <a:ext cx="8229600" cy="4389120"/>
          </a:xfrm>
        </p:spPr>
        <p:txBody>
          <a:bodyPr/>
          <a:lstStyle/>
          <a:p>
            <a:r>
              <a:rPr lang="es-AR" dirty="0" smtClean="0"/>
              <a:t>Utilizan sistemas de transducción de señales</a:t>
            </a:r>
          </a:p>
          <a:p>
            <a:endParaRPr lang="es-AR" dirty="0"/>
          </a:p>
          <a:p>
            <a:r>
              <a:rPr lang="es-AR" b="1" dirty="0" smtClean="0"/>
              <a:t>H + R 	H-R	   Acción	  </a:t>
            </a:r>
            <a:r>
              <a:rPr lang="es-AR" sz="3200" b="1" dirty="0" smtClean="0"/>
              <a:t>2°</a:t>
            </a:r>
            <a:r>
              <a:rPr lang="es-AR" b="1" dirty="0" smtClean="0"/>
              <a:t> mensajeros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835696" y="328498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987824" y="3300935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716016" y="328498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7668344" y="2636912"/>
            <a:ext cx="412812" cy="4320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7720463" y="3068960"/>
            <a:ext cx="541947" cy="9129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7775122" y="3300935"/>
            <a:ext cx="487288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7629872" y="3429000"/>
            <a:ext cx="451284" cy="41947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7452320" y="3368751"/>
            <a:ext cx="0" cy="49229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427984" y="4149080"/>
            <a:ext cx="3653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i="1" dirty="0" smtClean="0"/>
              <a:t>Amplificación de la señal en el interior celular</a:t>
            </a:r>
            <a:endParaRPr lang="es-AR" sz="3200" i="1" dirty="0"/>
          </a:p>
        </p:txBody>
      </p:sp>
      <p:sp>
        <p:nvSpPr>
          <p:cNvPr id="24" name="23 Elipse"/>
          <p:cNvSpPr/>
          <p:nvPr/>
        </p:nvSpPr>
        <p:spPr>
          <a:xfrm>
            <a:off x="4067944" y="3801616"/>
            <a:ext cx="4013212" cy="21476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CuadroTexto"/>
          <p:cNvSpPr txBox="1"/>
          <p:nvPr/>
        </p:nvSpPr>
        <p:spPr>
          <a:xfrm>
            <a:off x="6876256" y="58052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Ejemplo:</a:t>
            </a:r>
            <a:r>
              <a:rPr lang="es-A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r>
              <a:rPr lang="es-A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AMP cíclico</a:t>
            </a:r>
            <a:endParaRPr lang="es-A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3707904" y="3573016"/>
            <a:ext cx="0" cy="28083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2699792" y="6341258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/>
              <a:t>Apertura de canales 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val="27041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RECEPTORES DE MEMBRANA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es-AR" dirty="0" smtClean="0"/>
              <a:t>Receptores asociados a Proteína G</a:t>
            </a:r>
          </a:p>
          <a:p>
            <a:r>
              <a:rPr lang="es-AR" dirty="0" smtClean="0"/>
              <a:t>Receptores  con actividad de tirosina quinasa</a:t>
            </a:r>
          </a:p>
          <a:p>
            <a:r>
              <a:rPr lang="es-AR" dirty="0" smtClean="0"/>
              <a:t>Receptores con actividad de </a:t>
            </a:r>
            <a:r>
              <a:rPr lang="es-AR" dirty="0" err="1" smtClean="0"/>
              <a:t>serina</a:t>
            </a:r>
            <a:r>
              <a:rPr lang="es-AR" dirty="0" smtClean="0"/>
              <a:t> </a:t>
            </a:r>
            <a:r>
              <a:rPr lang="es-AR" dirty="0" err="1" smtClean="0"/>
              <a:t>treonina</a:t>
            </a:r>
            <a:r>
              <a:rPr lang="es-AR" dirty="0" smtClean="0"/>
              <a:t> quinasas</a:t>
            </a:r>
          </a:p>
          <a:p>
            <a:r>
              <a:rPr lang="es-AR" dirty="0" smtClean="0"/>
              <a:t>Receptores tirosina fosfatasas</a:t>
            </a:r>
          </a:p>
          <a:p>
            <a:r>
              <a:rPr lang="es-AR" dirty="0" smtClean="0"/>
              <a:t>Receptores asociados a </a:t>
            </a:r>
            <a:r>
              <a:rPr lang="es-AR" dirty="0" err="1" smtClean="0"/>
              <a:t>Guanilato</a:t>
            </a:r>
            <a:r>
              <a:rPr lang="es-AR" dirty="0" smtClean="0"/>
              <a:t> </a:t>
            </a:r>
            <a:r>
              <a:rPr lang="es-AR" dirty="0" err="1" smtClean="0"/>
              <a:t>ciclasa</a:t>
            </a:r>
            <a:r>
              <a:rPr lang="es-AR" dirty="0" smtClean="0"/>
              <a:t>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776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Ejemplo de receptor asociado a proteína G: receptor de glucagón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1115616" y="2348880"/>
            <a:ext cx="1584176" cy="64633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Hormona</a:t>
            </a:r>
          </a:p>
          <a:p>
            <a:r>
              <a:rPr lang="es-AR" dirty="0" smtClean="0"/>
              <a:t>1° mensajero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1187624" y="3284984"/>
            <a:ext cx="1656184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Receptor de membrana</a:t>
            </a:r>
            <a:endParaRPr lang="es-AR" dirty="0"/>
          </a:p>
        </p:txBody>
      </p:sp>
      <p:sp>
        <p:nvSpPr>
          <p:cNvPr id="6" name="5 CuadroTexto"/>
          <p:cNvSpPr txBox="1"/>
          <p:nvPr/>
        </p:nvSpPr>
        <p:spPr>
          <a:xfrm>
            <a:off x="3707904" y="3501008"/>
            <a:ext cx="792088" cy="3693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[H-R]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1547664" y="4221088"/>
            <a:ext cx="2160240" cy="64633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Proteína G- GDP</a:t>
            </a:r>
          </a:p>
          <a:p>
            <a:r>
              <a:rPr lang="es-AR" dirty="0" smtClean="0"/>
              <a:t>inactiva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4644008" y="4149080"/>
            <a:ext cx="1872208" cy="646331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Proteína G- GTP </a:t>
            </a:r>
          </a:p>
          <a:p>
            <a:r>
              <a:rPr lang="es-AR" dirty="0" smtClean="0"/>
              <a:t>activa</a:t>
            </a:r>
            <a:endParaRPr lang="es-AR" dirty="0"/>
          </a:p>
        </p:txBody>
      </p:sp>
      <p:sp>
        <p:nvSpPr>
          <p:cNvPr id="9" name="8 CuadroTexto"/>
          <p:cNvSpPr txBox="1"/>
          <p:nvPr/>
        </p:nvSpPr>
        <p:spPr>
          <a:xfrm>
            <a:off x="2483768" y="5085184"/>
            <a:ext cx="2088232" cy="646331"/>
          </a:xfrm>
          <a:prstGeom prst="rect">
            <a:avLst/>
          </a:prstGeom>
          <a:noFill/>
          <a:ln w="38100">
            <a:solidFill>
              <a:srgbClr val="FF99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Proteína efectora inactiva</a:t>
            </a:r>
            <a:endParaRPr lang="es-AR" dirty="0"/>
          </a:p>
        </p:txBody>
      </p:sp>
      <p:sp>
        <p:nvSpPr>
          <p:cNvPr id="10" name="9 CuadroTexto"/>
          <p:cNvSpPr txBox="1"/>
          <p:nvPr/>
        </p:nvSpPr>
        <p:spPr>
          <a:xfrm>
            <a:off x="5868144" y="5085184"/>
            <a:ext cx="2088232" cy="646331"/>
          </a:xfrm>
          <a:prstGeom prst="rect">
            <a:avLst/>
          </a:prstGeom>
          <a:noFill/>
          <a:ln w="38100">
            <a:solidFill>
              <a:srgbClr val="FFCCCC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Proteína efectora activa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175956" y="6021288"/>
            <a:ext cx="1476164" cy="646331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Molécula precursora</a:t>
            </a:r>
            <a:endParaRPr lang="es-A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020272" y="6156012"/>
            <a:ext cx="18002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2° mensajero</a:t>
            </a:r>
            <a:endParaRPr lang="es-AR" dirty="0"/>
          </a:p>
        </p:txBody>
      </p:sp>
      <p:sp>
        <p:nvSpPr>
          <p:cNvPr id="13" name="12 Flecha abajo"/>
          <p:cNvSpPr/>
          <p:nvPr/>
        </p:nvSpPr>
        <p:spPr>
          <a:xfrm>
            <a:off x="1907704" y="2995211"/>
            <a:ext cx="108012" cy="2897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13 Flecha abajo"/>
          <p:cNvSpPr/>
          <p:nvPr/>
        </p:nvSpPr>
        <p:spPr>
          <a:xfrm>
            <a:off x="4066650" y="3931316"/>
            <a:ext cx="109305" cy="489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14 Flecha abajo"/>
          <p:cNvSpPr/>
          <p:nvPr/>
        </p:nvSpPr>
        <p:spPr>
          <a:xfrm>
            <a:off x="5220072" y="4941168"/>
            <a:ext cx="108012" cy="4578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15 Flecha abajo"/>
          <p:cNvSpPr/>
          <p:nvPr/>
        </p:nvSpPr>
        <p:spPr>
          <a:xfrm>
            <a:off x="6408204" y="5877273"/>
            <a:ext cx="108012" cy="4098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16 Flecha derecha"/>
          <p:cNvSpPr/>
          <p:nvPr/>
        </p:nvSpPr>
        <p:spPr>
          <a:xfrm>
            <a:off x="2951820" y="3608149"/>
            <a:ext cx="684076" cy="262191"/>
          </a:xfrm>
          <a:prstGeom prst="rightArrow">
            <a:avLst/>
          </a:prstGeom>
          <a:solidFill>
            <a:schemeClr val="accent3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Flecha derecha"/>
          <p:cNvSpPr/>
          <p:nvPr/>
        </p:nvSpPr>
        <p:spPr>
          <a:xfrm>
            <a:off x="3778619" y="4421801"/>
            <a:ext cx="684076" cy="262191"/>
          </a:xfrm>
          <a:prstGeom prst="rightArrow">
            <a:avLst/>
          </a:prstGeom>
          <a:solidFill>
            <a:schemeClr val="accent3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18 Flecha derecha"/>
          <p:cNvSpPr/>
          <p:nvPr/>
        </p:nvSpPr>
        <p:spPr>
          <a:xfrm>
            <a:off x="4878034" y="5399008"/>
            <a:ext cx="684076" cy="262191"/>
          </a:xfrm>
          <a:prstGeom prst="rightArrow">
            <a:avLst/>
          </a:prstGeom>
          <a:solidFill>
            <a:schemeClr val="accent3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derecha"/>
          <p:cNvSpPr/>
          <p:nvPr/>
        </p:nvSpPr>
        <p:spPr>
          <a:xfrm>
            <a:off x="6066166" y="6287152"/>
            <a:ext cx="684076" cy="262191"/>
          </a:xfrm>
          <a:prstGeom prst="rightArrow">
            <a:avLst/>
          </a:prstGeom>
          <a:solidFill>
            <a:schemeClr val="accent3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026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1628775"/>
            <a:ext cx="3838575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9780"/>
            <a:ext cx="4836470" cy="636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56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Ejemplo de receptor con actividad de tirosina quinasa: receptor de insulina</a:t>
            </a:r>
            <a:endParaRPr lang="es-A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2060848"/>
            <a:ext cx="43148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HORMONAS. </a:t>
            </a:r>
            <a:r>
              <a:rPr lang="es-AR" sz="4400" dirty="0" smtClean="0"/>
              <a:t>NATURALEZA QUÍMICA</a:t>
            </a:r>
            <a:endParaRPr lang="es-AR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ESTEROIDES: </a:t>
            </a:r>
            <a:r>
              <a:rPr lang="es-AR" dirty="0" smtClean="0"/>
              <a:t>derivados de colesterol: </a:t>
            </a:r>
            <a:r>
              <a:rPr lang="es-AR" i="1" dirty="0" smtClean="0"/>
              <a:t>Glucocorticoides, </a:t>
            </a:r>
            <a:r>
              <a:rPr lang="es-AR" i="1" dirty="0" err="1" smtClean="0"/>
              <a:t>mineralocorticoides</a:t>
            </a:r>
            <a:r>
              <a:rPr lang="es-AR" i="1" dirty="0" smtClean="0"/>
              <a:t>, andrógenos, estrógenos.</a:t>
            </a:r>
          </a:p>
          <a:p>
            <a:r>
              <a:rPr lang="es-AR" b="1" dirty="0" smtClean="0"/>
              <a:t>DERIVADOS DE AMINOÁCIDOS</a:t>
            </a:r>
            <a:r>
              <a:rPr lang="es-AR" dirty="0" smtClean="0"/>
              <a:t>: </a:t>
            </a:r>
            <a:r>
              <a:rPr lang="es-AR" i="1" dirty="0" smtClean="0"/>
              <a:t>hormona tiroidea, adrenalina y noradrenalina.</a:t>
            </a:r>
          </a:p>
          <a:p>
            <a:r>
              <a:rPr lang="es-AR" b="1" dirty="0" smtClean="0"/>
              <a:t>DERIVADOS DE ÁCIDOS GRASOS</a:t>
            </a:r>
            <a:r>
              <a:rPr lang="es-AR" dirty="0" smtClean="0"/>
              <a:t>: derivados de ácido araquidónico: </a:t>
            </a:r>
            <a:r>
              <a:rPr lang="es-AR" i="1" dirty="0" err="1" smtClean="0"/>
              <a:t>eicosanoides</a:t>
            </a:r>
            <a:r>
              <a:rPr lang="es-AR" i="1" dirty="0" smtClean="0"/>
              <a:t>.</a:t>
            </a:r>
          </a:p>
          <a:p>
            <a:r>
              <a:rPr lang="es-AR" b="1" dirty="0" smtClean="0"/>
              <a:t>PÉPTIDOS</a:t>
            </a:r>
          </a:p>
          <a:p>
            <a:r>
              <a:rPr lang="es-AR" b="1" dirty="0" smtClean="0"/>
              <a:t>PROTEÍNAS</a:t>
            </a:r>
            <a:endParaRPr lang="es-AR" b="1" dirty="0"/>
          </a:p>
        </p:txBody>
      </p:sp>
      <p:sp>
        <p:nvSpPr>
          <p:cNvPr id="4" name="3 Cerrar llave"/>
          <p:cNvSpPr/>
          <p:nvPr/>
        </p:nvSpPr>
        <p:spPr>
          <a:xfrm>
            <a:off x="2771800" y="4951762"/>
            <a:ext cx="144016" cy="108012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uadroTexto"/>
          <p:cNvSpPr txBox="1"/>
          <p:nvPr/>
        </p:nvSpPr>
        <p:spPr>
          <a:xfrm>
            <a:off x="3131840" y="5157192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/>
              <a:t>Cadenas de </a:t>
            </a:r>
            <a:r>
              <a:rPr lang="es-AR" sz="2400" dirty="0" err="1" smtClean="0"/>
              <a:t>aminácidos</a:t>
            </a:r>
            <a:r>
              <a:rPr lang="es-AR" sz="2400" dirty="0" smtClean="0"/>
              <a:t>: </a:t>
            </a:r>
            <a:r>
              <a:rPr lang="es-AR" sz="2400" i="1" dirty="0" smtClean="0"/>
              <a:t>insulina, </a:t>
            </a:r>
            <a:r>
              <a:rPr lang="es-AR" sz="2400" i="1" dirty="0" err="1" smtClean="0"/>
              <a:t>glucagon</a:t>
            </a:r>
            <a:endParaRPr lang="es-AR" sz="2400" i="1" dirty="0"/>
          </a:p>
        </p:txBody>
      </p:sp>
    </p:spTree>
    <p:extLst>
      <p:ext uri="{BB962C8B-B14F-4D97-AF65-F5344CB8AC3E}">
        <p14:creationId xmlns:p14="http://schemas.microsoft.com/office/powerpoint/2010/main" val="2782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79411"/>
            <a:ext cx="4968552" cy="169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s-AR" dirty="0" smtClean="0"/>
              <a:t>HORMONAS: CLASIFICACIÓN</a:t>
            </a:r>
            <a:endParaRPr lang="es-A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56" y="1988840"/>
            <a:ext cx="7569895" cy="46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8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ACCIONES PROMOVIDAS POR LAS HORMONAS</a:t>
            </a:r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Sobre mecanismos de transporte en membranas celulares</a:t>
            </a:r>
            <a:r>
              <a:rPr lang="es-AR" dirty="0" smtClean="0"/>
              <a:t>:  modificación del flujo de metabolitos o iones por cambios en sistemas de transporte o canales iónicos.</a:t>
            </a:r>
          </a:p>
          <a:p>
            <a:r>
              <a:rPr lang="es-AR" b="1" dirty="0" smtClean="0"/>
              <a:t>Sobre la actividad de enzimas celulares</a:t>
            </a:r>
            <a:r>
              <a:rPr lang="es-AR" dirty="0" smtClean="0"/>
              <a:t>: regulación de actividad enzimática por modificación covalente. </a:t>
            </a:r>
            <a:r>
              <a:rPr lang="es-AR" i="1" dirty="0" smtClean="0"/>
              <a:t>Rápida.</a:t>
            </a:r>
          </a:p>
          <a:p>
            <a:r>
              <a:rPr lang="es-AR" b="1" dirty="0" smtClean="0"/>
              <a:t>Sobre la síntesis de proteínas</a:t>
            </a:r>
            <a:r>
              <a:rPr lang="es-AR" dirty="0" smtClean="0"/>
              <a:t>: acción sobre la transcripción de genes. </a:t>
            </a:r>
            <a:r>
              <a:rPr lang="es-AR" i="1" dirty="0" smtClean="0"/>
              <a:t>Lenta.</a:t>
            </a:r>
          </a:p>
          <a:p>
            <a:pPr marL="0" indent="0">
              <a:buNone/>
            </a:pPr>
            <a:r>
              <a:rPr lang="es-AR" i="1" dirty="0" smtClean="0"/>
              <a:t>Una hormona puede actuar de una o varias formas.</a:t>
            </a:r>
            <a:endParaRPr lang="es-AR" i="1" dirty="0"/>
          </a:p>
        </p:txBody>
      </p:sp>
    </p:spTree>
    <p:extLst>
      <p:ext uri="{BB962C8B-B14F-4D97-AF65-F5344CB8AC3E}">
        <p14:creationId xmlns:p14="http://schemas.microsoft.com/office/powerpoint/2010/main" val="33007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387116" y="1155673"/>
            <a:ext cx="8229600" cy="5616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dirty="0" smtClean="0"/>
              <a:t>Organismos complejos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 SISTEMAS DE COMUNICACIÓN Y CONTROL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Adaptación de la actividad celular a las necesidades del organismo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Sistemas nervioso y endocrino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Intermediarios químicos que desencadenan una respuesta definida en la célula blanco</a:t>
            </a: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274822" y="1628800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249888" y="256490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6" name="5 Flecha abajo"/>
          <p:cNvSpPr/>
          <p:nvPr/>
        </p:nvSpPr>
        <p:spPr>
          <a:xfrm>
            <a:off x="4274822" y="3963961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Flecha abajo"/>
          <p:cNvSpPr/>
          <p:nvPr/>
        </p:nvSpPr>
        <p:spPr>
          <a:xfrm>
            <a:off x="4249888" y="4941168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CuadroTexto"/>
          <p:cNvSpPr txBox="1"/>
          <p:nvPr/>
        </p:nvSpPr>
        <p:spPr>
          <a:xfrm>
            <a:off x="179512" y="4949263"/>
            <a:ext cx="212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neurotransmisores</a:t>
            </a:r>
            <a:endParaRPr lang="es-AR" dirty="0"/>
          </a:p>
        </p:txBody>
      </p:sp>
      <p:sp>
        <p:nvSpPr>
          <p:cNvPr id="10" name="9 Flecha curvada hacia la izquierda"/>
          <p:cNvSpPr/>
          <p:nvPr/>
        </p:nvSpPr>
        <p:spPr>
          <a:xfrm>
            <a:off x="2304256" y="4940135"/>
            <a:ext cx="288032" cy="369332"/>
          </a:xfrm>
          <a:prstGeom prst="curved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057936" y="4817135"/>
            <a:ext cx="188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HORMONAS</a:t>
            </a:r>
            <a:endParaRPr lang="es-AR" sz="2000" b="1" dirty="0">
              <a:solidFill>
                <a:srgbClr val="FF0000"/>
              </a:solidFill>
            </a:endParaRPr>
          </a:p>
        </p:txBody>
      </p:sp>
      <p:sp>
        <p:nvSpPr>
          <p:cNvPr id="12" name="11 Flecha curvada hacia la derecha"/>
          <p:cNvSpPr/>
          <p:nvPr/>
        </p:nvSpPr>
        <p:spPr>
          <a:xfrm rot="18803451">
            <a:off x="6355540" y="4903057"/>
            <a:ext cx="769898" cy="605356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0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251520" y="4365104"/>
            <a:ext cx="8424936" cy="1296144"/>
          </a:xfrm>
          <a:prstGeom prst="roundRect">
            <a:avLst/>
          </a:prstGeom>
          <a:solidFill>
            <a:srgbClr val="FFCCCC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181"/>
            <a:ext cx="8229600" cy="1143000"/>
          </a:xfrm>
        </p:spPr>
        <p:txBody>
          <a:bodyPr/>
          <a:lstStyle/>
          <a:p>
            <a:r>
              <a:rPr lang="es-AR" dirty="0" smtClean="0"/>
              <a:t>PROPIEDADES GENERALES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  <a:noFill/>
        </p:spPr>
        <p:txBody>
          <a:bodyPr>
            <a:normAutofit/>
          </a:bodyPr>
          <a:lstStyle/>
          <a:p>
            <a:r>
              <a:rPr lang="es-AR" b="1" dirty="0" smtClean="0"/>
              <a:t>Actividad: </a:t>
            </a:r>
            <a:r>
              <a:rPr lang="es-AR" dirty="0" smtClean="0"/>
              <a:t>Actúan en concentraciones muy pequeñas</a:t>
            </a:r>
          </a:p>
          <a:p>
            <a:r>
              <a:rPr lang="es-AR" b="1" dirty="0" smtClean="0"/>
              <a:t>Vida media</a:t>
            </a:r>
            <a:r>
              <a:rPr lang="es-AR" dirty="0" smtClean="0"/>
              <a:t>: deben ser degradadas a productos inactivos para evitar su acumulación en el organismo</a:t>
            </a:r>
          </a:p>
          <a:p>
            <a:r>
              <a:rPr lang="es-AR" b="1" dirty="0" smtClean="0"/>
              <a:t>Velocidad y ritmo de secreción</a:t>
            </a:r>
            <a:r>
              <a:rPr lang="es-AR" dirty="0" smtClean="0"/>
              <a:t>: responde a estímulos. Variaciones cíclicas (hormonas ováricas) o circadianas (hormonas de corteza adrenal)</a:t>
            </a:r>
          </a:p>
          <a:p>
            <a:pPr marL="0" indent="0">
              <a:buNone/>
            </a:pPr>
            <a:r>
              <a:rPr lang="es-AR" i="1" dirty="0" smtClean="0"/>
              <a:t>Ejemplo: aumento de glucosa en sangre	liberación de insulina a la sangre	acción sobre las células blanco: ingreso de glucosa	      disminución de glucosa en sangre.</a:t>
            </a:r>
          </a:p>
          <a:p>
            <a:r>
              <a:rPr lang="es-AR" b="1" dirty="0" smtClean="0"/>
              <a:t>Especificidad</a:t>
            </a:r>
            <a:r>
              <a:rPr lang="es-AR" dirty="0" smtClean="0"/>
              <a:t>. Sólo actúan sobre las células “blanco” que posean el receptor para la hormona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6368716" y="4551784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766556" y="4941168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203848" y="5373216"/>
            <a:ext cx="432048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1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/>
              <a:t>Principales Hormonas reguladoras de las vías </a:t>
            </a:r>
            <a:r>
              <a:rPr lang="es-ES_tradnl" b="1" dirty="0" smtClean="0"/>
              <a:t>metabólicas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751584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/>
              <a:t>Insulina</a:t>
            </a:r>
            <a:r>
              <a:rPr lang="es-ES_tradnl" b="1" dirty="0"/>
              <a:t>, glucagón, adrenalina, glucocorticoides. Acciones metabólicas sobre los hidratos de carbono, lípidos y proteínas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0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 redondeado"/>
          <p:cNvSpPr/>
          <p:nvPr/>
        </p:nvSpPr>
        <p:spPr>
          <a:xfrm>
            <a:off x="3707904" y="5805264"/>
            <a:ext cx="5040560" cy="707886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GLUCOCORTICOIDES</a:t>
            </a:r>
            <a:endParaRPr lang="es-A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146648" cy="42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 de flecha"/>
          <p:cNvCxnSpPr/>
          <p:nvPr/>
        </p:nvCxnSpPr>
        <p:spPr>
          <a:xfrm flipH="1">
            <a:off x="2411760" y="2789312"/>
            <a:ext cx="2952328" cy="17616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>
            <a:off x="2923402" y="2789312"/>
            <a:ext cx="2592288" cy="1800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4219546" y="2339588"/>
            <a:ext cx="4528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Sintetizados por la corteza suprarrenal</a:t>
            </a:r>
            <a:endParaRPr lang="es-AR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076056" y="36894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Derivados de colesterol</a:t>
            </a:r>
            <a:endParaRPr lang="es-AR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76056" y="479715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Cortisona y cortisol</a:t>
            </a:r>
            <a:endParaRPr lang="es-AR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219546" y="2204864"/>
            <a:ext cx="4528918" cy="58535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14 Rectángulo redondeado"/>
          <p:cNvSpPr/>
          <p:nvPr/>
        </p:nvSpPr>
        <p:spPr>
          <a:xfrm>
            <a:off x="4716016" y="3689412"/>
            <a:ext cx="3744416" cy="4773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15 Rectángulo redondeado"/>
          <p:cNvSpPr/>
          <p:nvPr/>
        </p:nvSpPr>
        <p:spPr>
          <a:xfrm>
            <a:off x="4408259" y="4797152"/>
            <a:ext cx="3610326" cy="5016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13 CuadroTexto"/>
          <p:cNvSpPr txBox="1"/>
          <p:nvPr/>
        </p:nvSpPr>
        <p:spPr>
          <a:xfrm>
            <a:off x="3707904" y="5805264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rgbClr val="FF0000"/>
                </a:solidFill>
              </a:rPr>
              <a:t>Actúan sobre el metabolismo de hidratos de carbono, lípidos y proteínas</a:t>
            </a:r>
            <a:endParaRPr lang="es-A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04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76" y="2033588"/>
            <a:ext cx="7521516" cy="325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216178" y="551723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Receptor intracelular</a:t>
            </a:r>
            <a:endParaRPr lang="es-A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64896" cy="936104"/>
          </a:xfrm>
        </p:spPr>
        <p:txBody>
          <a:bodyPr>
            <a:normAutofit/>
          </a:bodyPr>
          <a:lstStyle/>
          <a:p>
            <a:r>
              <a:rPr lang="es-AR" dirty="0" smtClean="0"/>
              <a:t>Generalidades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sz="2800" dirty="0" smtClean="0"/>
              <a:t>Cortisol es el más abundante en plasma</a:t>
            </a:r>
          </a:p>
          <a:p>
            <a:endParaRPr lang="es-AR" sz="2800" dirty="0" smtClean="0"/>
          </a:p>
          <a:p>
            <a:r>
              <a:rPr lang="es-AR" sz="2800" dirty="0" smtClean="0"/>
              <a:t>Son transportados unidos a proteínas plasmáticas: TRANSCORTINA principalmente y albúmina.</a:t>
            </a:r>
          </a:p>
          <a:p>
            <a:endParaRPr lang="es-AR" sz="2800" dirty="0" smtClean="0"/>
          </a:p>
          <a:p>
            <a:r>
              <a:rPr lang="es-AR" sz="2800" dirty="0" smtClean="0"/>
              <a:t>Vida media 70 a 120 minutos.</a:t>
            </a:r>
          </a:p>
          <a:p>
            <a:endParaRPr lang="es-AR" sz="2800" dirty="0" smtClean="0"/>
          </a:p>
          <a:p>
            <a:r>
              <a:rPr lang="es-AR" sz="2800" dirty="0" smtClean="0"/>
              <a:t>Variación circadiana. La </a:t>
            </a:r>
            <a:r>
              <a:rPr lang="es-AR" sz="2800" dirty="0"/>
              <a:t>síntesis </a:t>
            </a:r>
            <a:r>
              <a:rPr lang="es-AR" sz="2800" dirty="0" smtClean="0"/>
              <a:t> es estimulada por </a:t>
            </a:r>
            <a:r>
              <a:rPr lang="es-AR" sz="2800" dirty="0"/>
              <a:t>el </a:t>
            </a:r>
            <a:r>
              <a:rPr lang="es-AR" sz="2800" dirty="0" smtClean="0"/>
              <a:t>estrés.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41788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s-AR" dirty="0" smtClean="0"/>
              <a:t>INACTIVACIÓN Y ELIMINACIÓN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dirty="0" smtClean="0"/>
              <a:t>Glucocorticoides</a:t>
            </a:r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Hígado: Conjugación con ácido </a:t>
            </a:r>
            <a:r>
              <a:rPr lang="es-AR" dirty="0" err="1" smtClean="0"/>
              <a:t>glucurónico</a:t>
            </a:r>
            <a:endParaRPr lang="es-AR" dirty="0" smtClean="0"/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Bilis</a:t>
            </a:r>
          </a:p>
          <a:p>
            <a:pPr algn="ctr"/>
            <a:endParaRPr lang="es-AR" dirty="0"/>
          </a:p>
          <a:p>
            <a:pPr marL="0" indent="0" algn="ctr">
              <a:buNone/>
            </a:pPr>
            <a:r>
              <a:rPr lang="es-AR" dirty="0" smtClean="0"/>
              <a:t>Intestino</a:t>
            </a:r>
          </a:p>
          <a:p>
            <a:pPr marL="0" indent="0" algn="ctr">
              <a:buNone/>
            </a:pPr>
            <a:endParaRPr lang="es-AR" dirty="0" smtClean="0"/>
          </a:p>
          <a:p>
            <a:pPr marL="0" indent="0" algn="ctr">
              <a:buNone/>
            </a:pPr>
            <a:r>
              <a:rPr lang="es-AR" dirty="0" smtClean="0"/>
              <a:t>Ciclo </a:t>
            </a:r>
            <a:r>
              <a:rPr lang="es-AR" dirty="0" err="1" smtClean="0"/>
              <a:t>enterohepático</a:t>
            </a:r>
            <a:endParaRPr lang="es-AR" dirty="0" smtClean="0"/>
          </a:p>
          <a:p>
            <a:pPr marL="0" indent="0" algn="ctr">
              <a:buNone/>
            </a:pP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499992" y="242088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Flecha abajo"/>
          <p:cNvSpPr/>
          <p:nvPr/>
        </p:nvSpPr>
        <p:spPr>
          <a:xfrm>
            <a:off x="4499992" y="344538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Flecha abajo"/>
          <p:cNvSpPr/>
          <p:nvPr/>
        </p:nvSpPr>
        <p:spPr>
          <a:xfrm>
            <a:off x="4499992" y="440110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Flecha abajo"/>
          <p:cNvSpPr/>
          <p:nvPr/>
        </p:nvSpPr>
        <p:spPr>
          <a:xfrm>
            <a:off x="4514975" y="530120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Flecha doblada hacia arriba"/>
          <p:cNvSpPr/>
          <p:nvPr/>
        </p:nvSpPr>
        <p:spPr>
          <a:xfrm flipH="1">
            <a:off x="2051720" y="3445388"/>
            <a:ext cx="720080" cy="2693720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9372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REGULACIÓN DE LA SÍNTESIS Y SECRECIÓN</a:t>
            </a:r>
            <a:endParaRPr lang="es-AR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632" y="548680"/>
            <a:ext cx="3276632" cy="638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644008" y="2636912"/>
            <a:ext cx="1368152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Rectángulo"/>
          <p:cNvSpPr/>
          <p:nvPr/>
        </p:nvSpPr>
        <p:spPr>
          <a:xfrm>
            <a:off x="4427984" y="4293096"/>
            <a:ext cx="180020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4788024" y="5797398"/>
            <a:ext cx="1008112" cy="439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CuadroTexto"/>
          <p:cNvSpPr txBox="1"/>
          <p:nvPr/>
        </p:nvSpPr>
        <p:spPr>
          <a:xfrm>
            <a:off x="6372200" y="278092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CRH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44208" y="42930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ACTH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084168" y="58679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GLUCOCORTICOIDE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092280" y="13407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STRESS</a:t>
            </a:r>
            <a:endParaRPr lang="es-AR" dirty="0">
              <a:solidFill>
                <a:srgbClr val="FF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71600" y="3789040"/>
            <a:ext cx="2592288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s-AR" dirty="0" smtClean="0"/>
              <a:t>Mecanismos de retroalimentación negativa o </a:t>
            </a:r>
            <a:r>
              <a:rPr lang="es-AR" dirty="0" err="1" smtClean="0"/>
              <a:t>feedback</a:t>
            </a:r>
            <a:r>
              <a:rPr lang="es-AR" dirty="0" smtClean="0"/>
              <a:t> negativo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143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42088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467544" y="3781675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la glicólisis y consumo de glucosa en músculo y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Estimulan la gluconeogénesis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glucemia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1311698" y="3196981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242513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113838" y="3800630"/>
            <a:ext cx="22862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lipólisis en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la síntesis de Ac. Grasos y TG en adiposo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940152" y="24208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508104" y="3845877"/>
            <a:ext cx="30963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síntesis de proteínas en hígado y disminuye en otros tejidos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degradación de aminoácidos (se utilizan para gluconeogénesis)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producción de urea.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4203014" y="3212976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6588224" y="3196304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23528" y="2276872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113838" y="224879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5796136" y="2276872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323528" y="3635732"/>
            <a:ext cx="2448272" cy="279546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2915816" y="3654260"/>
            <a:ext cx="2448272" cy="23670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5508104" y="3645024"/>
            <a:ext cx="3096344" cy="28687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073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Otras acciones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Deprimen el sistema inmune</a:t>
            </a:r>
          </a:p>
          <a:p>
            <a:r>
              <a:rPr lang="es-AR" dirty="0" smtClean="0"/>
              <a:t>Antiinflamatorios			</a:t>
            </a:r>
          </a:p>
          <a:p>
            <a:r>
              <a:rPr lang="es-AR" dirty="0" smtClean="0"/>
              <a:t>Actúan sobre el metabolismo de calcio: </a:t>
            </a:r>
          </a:p>
          <a:p>
            <a:pPr marL="0" indent="0">
              <a:buNone/>
            </a:pPr>
            <a:r>
              <a:rPr lang="es-AR" dirty="0" smtClean="0"/>
              <a:t>Disminuyen la absorción intestinal y la reabsorción por riñón</a:t>
            </a:r>
          </a:p>
          <a:p>
            <a:endParaRPr lang="es-AR" dirty="0"/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Disminuyen la concentración de calcio en plasma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 smtClean="0"/>
              <a:t>Producen disminución en la formación de hueso y osteoporosis.</a:t>
            </a: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>
            <a:off x="4139952" y="3933056"/>
            <a:ext cx="576064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Cerrar llave"/>
          <p:cNvSpPr/>
          <p:nvPr/>
        </p:nvSpPr>
        <p:spPr>
          <a:xfrm>
            <a:off x="4932040" y="1988840"/>
            <a:ext cx="432048" cy="864096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CuadroTexto"/>
          <p:cNvSpPr txBox="1"/>
          <p:nvPr/>
        </p:nvSpPr>
        <p:spPr>
          <a:xfrm>
            <a:off x="5652120" y="223622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Uso clínico</a:t>
            </a:r>
            <a:endParaRPr lang="es-AR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ADRENALINA Y NORADRENALINA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6995120" cy="4389120"/>
          </a:xfrm>
        </p:spPr>
        <p:txBody>
          <a:bodyPr>
            <a:normAutofit fontScale="92500" lnSpcReduction="10000"/>
          </a:bodyPr>
          <a:lstStyle/>
          <a:p>
            <a:r>
              <a:rPr lang="es-AR" dirty="0" smtClean="0"/>
              <a:t>Sintetizadas por médula adrenal  y sistema nervioso simpático.</a:t>
            </a:r>
          </a:p>
          <a:p>
            <a:r>
              <a:rPr lang="es-AR" dirty="0" smtClean="0"/>
              <a:t>El precursor es el aminoácido TIROSINA</a:t>
            </a:r>
          </a:p>
          <a:p>
            <a:r>
              <a:rPr lang="es-AR" dirty="0" smtClean="0"/>
              <a:t>Se almacenan en vesículas que liberan su contenido al plasma por </a:t>
            </a:r>
            <a:r>
              <a:rPr lang="es-AR" dirty="0" err="1" smtClean="0"/>
              <a:t>exocitosis</a:t>
            </a:r>
            <a:r>
              <a:rPr lang="es-AR" dirty="0" smtClean="0"/>
              <a:t>.</a:t>
            </a:r>
          </a:p>
          <a:p>
            <a:r>
              <a:rPr lang="es-AR" dirty="0" smtClean="0"/>
              <a:t>Vida media de 10 a 100 segundos</a:t>
            </a:r>
          </a:p>
          <a:p>
            <a:r>
              <a:rPr lang="es-AR" dirty="0" smtClean="0"/>
              <a:t>Inactivadas por hígado, por acción de dos </a:t>
            </a:r>
            <a:r>
              <a:rPr lang="es-AR" dirty="0" smtClean="0"/>
              <a:t>enzimas: </a:t>
            </a:r>
            <a:r>
              <a:rPr lang="es-AR" dirty="0" smtClean="0"/>
              <a:t>(</a:t>
            </a:r>
            <a:r>
              <a:rPr lang="es-AR" dirty="0" err="1" smtClean="0"/>
              <a:t>Monoamino</a:t>
            </a:r>
            <a:r>
              <a:rPr lang="es-AR" dirty="0" smtClean="0"/>
              <a:t> oxidasa MAO, y </a:t>
            </a:r>
            <a:r>
              <a:rPr lang="es-AR" dirty="0" err="1" smtClean="0"/>
              <a:t>Catecol</a:t>
            </a:r>
            <a:r>
              <a:rPr lang="es-AR" dirty="0" smtClean="0"/>
              <a:t> o-</a:t>
            </a:r>
            <a:r>
              <a:rPr lang="es-AR" dirty="0" err="1" smtClean="0"/>
              <a:t>metil</a:t>
            </a:r>
            <a:r>
              <a:rPr lang="es-AR" dirty="0" smtClean="0"/>
              <a:t> </a:t>
            </a:r>
            <a:r>
              <a:rPr lang="es-AR" dirty="0" err="1" smtClean="0"/>
              <a:t>transferasa</a:t>
            </a:r>
            <a:r>
              <a:rPr lang="es-AR" dirty="0" smtClean="0"/>
              <a:t> COMT)</a:t>
            </a:r>
          </a:p>
          <a:p>
            <a:r>
              <a:rPr lang="es-AR" dirty="0" smtClean="0"/>
              <a:t>El producto de inactivación se excreta por orina.</a:t>
            </a:r>
          </a:p>
          <a:p>
            <a:r>
              <a:rPr lang="es-AR" dirty="0" smtClean="0"/>
              <a:t>Se unen a receptores de membrana.</a:t>
            </a:r>
          </a:p>
          <a:p>
            <a:endParaRPr lang="es-AR" dirty="0"/>
          </a:p>
          <a:p>
            <a:endParaRPr lang="es-A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60848"/>
            <a:ext cx="153777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437111"/>
            <a:ext cx="1462205" cy="2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7380312" y="2060848"/>
            <a:ext cx="1606221" cy="4639676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872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HORMONAS</a:t>
            </a: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798859" y="2837134"/>
            <a:ext cx="73448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 smtClean="0"/>
              <a:t>Las hormonas son mensajeros químicos secretados en la sangre o en el fluido intersticial por determinados tejidos para regular la actividad de otras células o tejidos.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37117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382634" y="1839307"/>
            <a:ext cx="423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/>
              <a:t>Sobre Hidratos de carbono</a:t>
            </a:r>
            <a:endParaRPr lang="es-AR" sz="20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519610" y="3031099"/>
            <a:ext cx="43404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glucogenólisis</a:t>
            </a:r>
            <a:r>
              <a:rPr lang="es-AR" dirty="0" smtClean="0"/>
              <a:t> por activación de la </a:t>
            </a:r>
            <a:r>
              <a:rPr lang="es-AR" dirty="0" err="1" smtClean="0"/>
              <a:t>fosforilasa</a:t>
            </a:r>
            <a:r>
              <a:rPr lang="es-AR" dirty="0" smtClean="0"/>
              <a:t>, en hígado y músculo.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En músculo aumentan ácido láctico que pasa a sangre.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Activan la gluconeogénesis desde lactato en hígado.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glucemia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Inhiben la liberación de insulina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Inhiben la síntesis de glucógeno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2051720" y="2560534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5832140" y="177111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/>
              <a:t>Sobre Lípidos </a:t>
            </a:r>
            <a:endParaRPr lang="es-AR" sz="20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832140" y="3172012"/>
            <a:ext cx="27723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lipólisis en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los ácidos grasos libres en sangre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la beta oxidación de ácidos grasos.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cetogénesis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6944011" y="2574196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23528" y="1628800"/>
            <a:ext cx="4536504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5796136" y="1630541"/>
            <a:ext cx="2592288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341420" y="3033148"/>
            <a:ext cx="4806644" cy="29881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5832140" y="3031098"/>
            <a:ext cx="2772308" cy="299018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520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r>
              <a:rPr lang="es-AR" dirty="0" smtClean="0"/>
              <a:t>INSULINA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55658"/>
            <a:ext cx="8229600" cy="4389120"/>
          </a:xfrm>
        </p:spPr>
        <p:txBody>
          <a:bodyPr/>
          <a:lstStyle/>
          <a:p>
            <a:r>
              <a:rPr lang="es-AR" dirty="0" smtClean="0"/>
              <a:t>Hormona proteica.</a:t>
            </a:r>
          </a:p>
          <a:p>
            <a:r>
              <a:rPr lang="es-AR" dirty="0" smtClean="0"/>
              <a:t>Utiliza </a:t>
            </a:r>
            <a:r>
              <a:rPr lang="es-AR" dirty="0"/>
              <a:t>receptores de membrana</a:t>
            </a:r>
            <a:r>
              <a:rPr lang="es-AR" dirty="0" smtClean="0"/>
              <a:t>.</a:t>
            </a:r>
          </a:p>
          <a:p>
            <a:r>
              <a:rPr lang="es-AR" dirty="0" smtClean="0"/>
              <a:t>Sintetizada por células </a:t>
            </a:r>
            <a:r>
              <a:rPr lang="el-GR" dirty="0" smtClean="0"/>
              <a:t>β </a:t>
            </a:r>
            <a:r>
              <a:rPr lang="es-AR" dirty="0" smtClean="0"/>
              <a:t>del páncreas como pre-proinsulina, que da lugar a proinsulina (sin actividad hormonal) y finalmente insulina, que se libera por </a:t>
            </a:r>
            <a:r>
              <a:rPr lang="es-AR" dirty="0" err="1" smtClean="0"/>
              <a:t>exocitosis</a:t>
            </a:r>
            <a:r>
              <a:rPr lang="es-AR" dirty="0" smtClean="0"/>
              <a:t>.</a:t>
            </a:r>
          </a:p>
          <a:p>
            <a:r>
              <a:rPr lang="es-AR" dirty="0"/>
              <a:t>Degradación: por acción de </a:t>
            </a:r>
            <a:r>
              <a:rPr lang="es-AR" b="1" i="1" dirty="0" err="1"/>
              <a:t>Insulinasa</a:t>
            </a:r>
            <a:r>
              <a:rPr lang="es-AR" dirty="0"/>
              <a:t> en hígado, </a:t>
            </a:r>
            <a:r>
              <a:rPr lang="es-AR" dirty="0" smtClean="0"/>
              <a:t>riñón </a:t>
            </a:r>
            <a:r>
              <a:rPr lang="es-AR" dirty="0"/>
              <a:t>y otros </a:t>
            </a:r>
            <a:r>
              <a:rPr lang="es-AR" dirty="0" smtClean="0"/>
              <a:t>tejidos.</a:t>
            </a:r>
          </a:p>
          <a:p>
            <a:endParaRPr lang="es-A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797152"/>
            <a:ext cx="233634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Objeto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06765609"/>
              </p:ext>
            </p:extLst>
          </p:nvPr>
        </p:nvGraphicFramePr>
        <p:xfrm>
          <a:off x="3923928" y="4797152"/>
          <a:ext cx="2118683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" name="Image" r:id="rId4" imgW="2920635" imgH="6755556" progId="">
                  <p:embed/>
                </p:oleObj>
              </mc:Choice>
              <mc:Fallback>
                <p:oleObj name="Image" r:id="rId4" imgW="2920635" imgH="6755556" progId="">
                  <p:embed/>
                  <p:pic>
                    <p:nvPicPr>
                      <p:cNvPr id="0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lum bright="-30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784" t="29099" r="5324" b="38486"/>
                      <a:stretch>
                        <a:fillRect/>
                      </a:stretch>
                    </p:blipFill>
                    <p:spPr bwMode="auto">
                      <a:xfrm>
                        <a:off x="3923928" y="4797152"/>
                        <a:ext cx="2118683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5 Objeto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40563237"/>
              </p:ext>
            </p:extLst>
          </p:nvPr>
        </p:nvGraphicFramePr>
        <p:xfrm>
          <a:off x="6660232" y="4792728"/>
          <a:ext cx="1944216" cy="1660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Image" r:id="rId6" imgW="2920635" imgH="6755556" progId="">
                  <p:embed/>
                </p:oleObj>
              </mc:Choice>
              <mc:Fallback>
                <p:oleObj name="Image" r:id="rId6" imgW="2920635" imgH="6755556" progId="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lum bright="-36000" contrast="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360" t="65602" r="6247" b="2841"/>
                      <a:stretch>
                        <a:fillRect/>
                      </a:stretch>
                    </p:blipFill>
                    <p:spPr bwMode="auto">
                      <a:xfrm>
                        <a:off x="6660232" y="4792728"/>
                        <a:ext cx="1944216" cy="1660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043608" y="64440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pre-proinsulina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139952" y="64440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proinsulina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020272" y="64440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insulina.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3059832" y="6628710"/>
            <a:ext cx="72008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Flecha derecha"/>
          <p:cNvSpPr/>
          <p:nvPr/>
        </p:nvSpPr>
        <p:spPr>
          <a:xfrm>
            <a:off x="5868144" y="6597352"/>
            <a:ext cx="72008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777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633412"/>
          </a:xfrm>
          <a:noFill/>
        </p:spPr>
        <p:txBody>
          <a:bodyPr>
            <a:normAutofit fontScale="90000"/>
          </a:bodyPr>
          <a:lstStyle/>
          <a:p>
            <a:r>
              <a:rPr lang="es-ES_tradnl" sz="4000"/>
              <a:t>Secreción de Insulina</a:t>
            </a:r>
            <a:endParaRPr lang="es-ES" sz="4000"/>
          </a:p>
        </p:txBody>
      </p:sp>
      <p:graphicFrame>
        <p:nvGraphicFramePr>
          <p:cNvPr id="124933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669286"/>
              </p:ext>
            </p:extLst>
          </p:nvPr>
        </p:nvGraphicFramePr>
        <p:xfrm>
          <a:off x="468313" y="919163"/>
          <a:ext cx="5543847" cy="564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Image" r:id="rId3" imgW="6095238" imgH="6209524" progId="">
                  <p:embed/>
                </p:oleObj>
              </mc:Choice>
              <mc:Fallback>
                <p:oleObj name="Image" r:id="rId3" imgW="6095238" imgH="62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5">
                                <a14:imgEffect>
                                  <a14:sharpenSoften amount="50000"/>
                                </a14:imgEffect>
                                <a14:imgEffect>
                                  <a14:brightnessContrast contrast="-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19163"/>
                        <a:ext cx="5543847" cy="56464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300788" y="908050"/>
            <a:ext cx="2627312" cy="5616575"/>
            <a:chOff x="3969" y="572"/>
            <a:chExt cx="1655" cy="3538"/>
          </a:xfrm>
        </p:grpSpPr>
        <p:sp>
          <p:nvSpPr>
            <p:cNvPr id="124936" name="Text Box 8"/>
            <p:cNvSpPr txBox="1">
              <a:spLocks noChangeArrowheads="1"/>
            </p:cNvSpPr>
            <p:nvPr/>
          </p:nvSpPr>
          <p:spPr bwMode="auto">
            <a:xfrm>
              <a:off x="4422" y="1732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ATP</a:t>
              </a:r>
              <a:endParaRPr lang="es-ES" b="1"/>
            </a:p>
          </p:txBody>
        </p:sp>
        <p:sp>
          <p:nvSpPr>
            <p:cNvPr id="124937" name="Text Box 9"/>
            <p:cNvSpPr txBox="1">
              <a:spLocks noChangeArrowheads="1"/>
            </p:cNvSpPr>
            <p:nvPr/>
          </p:nvSpPr>
          <p:spPr bwMode="auto">
            <a:xfrm>
              <a:off x="4513" y="2548"/>
              <a:ext cx="54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Ca</a:t>
              </a:r>
              <a:r>
                <a:rPr lang="es-ES_tradnl" b="1" baseline="30000"/>
                <a:t>++</a:t>
              </a:r>
              <a:endParaRPr lang="es-ES" b="1"/>
            </a:p>
          </p:txBody>
        </p:sp>
        <p:sp>
          <p:nvSpPr>
            <p:cNvPr id="124938" name="Text Box 10"/>
            <p:cNvSpPr txBox="1">
              <a:spLocks noChangeArrowheads="1"/>
            </p:cNvSpPr>
            <p:nvPr/>
          </p:nvSpPr>
          <p:spPr bwMode="auto">
            <a:xfrm>
              <a:off x="4332" y="3592"/>
              <a:ext cx="1179" cy="51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Secreción de insulina</a:t>
              </a:r>
              <a:endParaRPr lang="es-ES" b="1"/>
            </a:p>
          </p:txBody>
        </p:sp>
        <p:sp>
          <p:nvSpPr>
            <p:cNvPr id="124939" name="AutoShape 11"/>
            <p:cNvSpPr>
              <a:spLocks noChangeArrowheads="1"/>
            </p:cNvSpPr>
            <p:nvPr/>
          </p:nvSpPr>
          <p:spPr bwMode="auto">
            <a:xfrm>
              <a:off x="4195" y="1596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0" name="AutoShape 12"/>
            <p:cNvSpPr>
              <a:spLocks noChangeArrowheads="1"/>
            </p:cNvSpPr>
            <p:nvPr/>
          </p:nvSpPr>
          <p:spPr bwMode="auto">
            <a:xfrm>
              <a:off x="4195" y="2503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2" name="Oval 14"/>
            <p:cNvSpPr>
              <a:spLocks noChangeArrowheads="1"/>
            </p:cNvSpPr>
            <p:nvPr/>
          </p:nvSpPr>
          <p:spPr bwMode="auto">
            <a:xfrm>
              <a:off x="3969" y="3546"/>
              <a:ext cx="363" cy="454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2800"/>
                <a:t>+</a:t>
              </a:r>
              <a:endParaRPr lang="es-ES" sz="2800"/>
            </a:p>
          </p:txBody>
        </p:sp>
        <p:sp>
          <p:nvSpPr>
            <p:cNvPr id="124943" name="Text Box 15"/>
            <p:cNvSpPr txBox="1">
              <a:spLocks noChangeArrowheads="1"/>
            </p:cNvSpPr>
            <p:nvPr/>
          </p:nvSpPr>
          <p:spPr bwMode="auto">
            <a:xfrm>
              <a:off x="4377" y="708"/>
              <a:ext cx="1225" cy="288"/>
            </a:xfrm>
            <a:prstGeom prst="rect">
              <a:avLst/>
            </a:prstGeom>
            <a:solidFill>
              <a:srgbClr val="FFFF66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GLUCEMIA</a:t>
              </a:r>
              <a:endParaRPr lang="es-ES" b="1"/>
            </a:p>
          </p:txBody>
        </p:sp>
        <p:sp>
          <p:nvSpPr>
            <p:cNvPr id="124944" name="AutoShape 16"/>
            <p:cNvSpPr>
              <a:spLocks noChangeArrowheads="1"/>
            </p:cNvSpPr>
            <p:nvPr/>
          </p:nvSpPr>
          <p:spPr bwMode="auto">
            <a:xfrm>
              <a:off x="4150" y="572"/>
              <a:ext cx="182" cy="499"/>
            </a:xfrm>
            <a:prstGeom prst="upArrow">
              <a:avLst>
                <a:gd name="adj1" fmla="val 50000"/>
                <a:gd name="adj2" fmla="val 68544"/>
              </a:avLst>
            </a:prstGeom>
            <a:solidFill>
              <a:srgbClr val="00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124945" name="Line 17"/>
            <p:cNvSpPr>
              <a:spLocks noChangeShapeType="1"/>
            </p:cNvSpPr>
            <p:nvPr/>
          </p:nvSpPr>
          <p:spPr bwMode="auto">
            <a:xfrm>
              <a:off x="4694" y="1162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6" name="Line 18"/>
            <p:cNvSpPr>
              <a:spLocks noChangeShapeType="1"/>
            </p:cNvSpPr>
            <p:nvPr/>
          </p:nvSpPr>
          <p:spPr bwMode="auto">
            <a:xfrm>
              <a:off x="4694" y="2024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7" name="Line 19"/>
            <p:cNvSpPr>
              <a:spLocks noChangeShapeType="1"/>
            </p:cNvSpPr>
            <p:nvPr/>
          </p:nvSpPr>
          <p:spPr bwMode="auto">
            <a:xfrm>
              <a:off x="4740" y="2931"/>
              <a:ext cx="0" cy="45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124948" name="Oval 20"/>
            <p:cNvSpPr>
              <a:spLocks noChangeArrowheads="1"/>
            </p:cNvSpPr>
            <p:nvPr/>
          </p:nvSpPr>
          <p:spPr bwMode="auto">
            <a:xfrm>
              <a:off x="4921" y="1661"/>
              <a:ext cx="703" cy="453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/>
                <a:t>Célula </a:t>
              </a:r>
              <a:r>
                <a:rPr lang="es-ES_tradnl">
                  <a:latin typeface="Symbol" pitchFamily="18" charset="2"/>
                </a:rPr>
                <a:t>b</a:t>
              </a:r>
              <a:endParaRPr lang="es-ES">
                <a:latin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40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85531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7504" y="3284984"/>
            <a:ext cx="28083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captación de glucosa.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glicólisis, vía de las pentosas, oxidación completa de glucosa.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</a:t>
            </a:r>
            <a:r>
              <a:rPr lang="es-AR" dirty="0" err="1" smtClean="0"/>
              <a:t>glucogenogénesis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</a:t>
            </a:r>
            <a:r>
              <a:rPr lang="es-AR" dirty="0" err="1" smtClean="0"/>
              <a:t>glucogenólisis</a:t>
            </a:r>
            <a:endParaRPr lang="es-A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gluconeogénesis.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 la glucemia.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1311698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347864" y="3284984"/>
            <a:ext cx="23762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Inhibe la lipólisis en tejido adiposo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Disminuyen los ácidos grasos libres en plasma.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</a:t>
            </a:r>
            <a:r>
              <a:rPr lang="es-AR" dirty="0" err="1" smtClean="0"/>
              <a:t>lipogénesis</a:t>
            </a:r>
            <a:r>
              <a:rPr lang="es-AR" dirty="0" smtClean="0"/>
              <a:t> a partir de glucosa: aumenta la síntesis de ácidos grasos y de TG.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228184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300192" y="3845877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síntesis de proteínas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Disminuye la producción de urea.</a:t>
            </a:r>
            <a:endParaRPr lang="es-AR" dirty="0"/>
          </a:p>
        </p:txBody>
      </p:sp>
      <p:sp>
        <p:nvSpPr>
          <p:cNvPr id="19" name="18 Flecha abajo"/>
          <p:cNvSpPr/>
          <p:nvPr/>
        </p:nvSpPr>
        <p:spPr>
          <a:xfrm>
            <a:off x="435597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723629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32579" y="1771960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347864" y="178330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6156176" y="1771959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107504" y="3196304"/>
            <a:ext cx="2880320" cy="35768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3275856" y="3212976"/>
            <a:ext cx="2556284" cy="330077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6300192" y="3284984"/>
            <a:ext cx="2304256" cy="286873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03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GLUCAGON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smtClean="0"/>
              <a:t>Hormona </a:t>
            </a:r>
            <a:r>
              <a:rPr lang="es-AR" dirty="0" err="1" smtClean="0"/>
              <a:t>polipeptídica</a:t>
            </a:r>
            <a:r>
              <a:rPr lang="es-AR" dirty="0" smtClean="0"/>
              <a:t>, utiliza receptores de membrana.</a:t>
            </a:r>
          </a:p>
          <a:p>
            <a:r>
              <a:rPr lang="es-AR" dirty="0" smtClean="0"/>
              <a:t>Producida por las células </a:t>
            </a:r>
            <a:r>
              <a:rPr lang="el-GR" dirty="0" smtClean="0"/>
              <a:t>α</a:t>
            </a:r>
            <a:r>
              <a:rPr lang="es-AR" dirty="0" smtClean="0"/>
              <a:t> del páncreas.</a:t>
            </a:r>
          </a:p>
          <a:p>
            <a:r>
              <a:rPr lang="es-AR" dirty="0" smtClean="0"/>
              <a:t>Vida media 6 minutos</a:t>
            </a:r>
          </a:p>
          <a:p>
            <a:r>
              <a:rPr lang="es-AR" dirty="0" smtClean="0"/>
              <a:t>Regulada por el nivel de glucosa en sangre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dirty="0"/>
              <a:t> </a:t>
            </a:r>
            <a:r>
              <a:rPr lang="es-AR" i="1" dirty="0" smtClean="0"/>
              <a:t>aumento </a:t>
            </a:r>
            <a:r>
              <a:rPr lang="es-AR" i="1" dirty="0"/>
              <a:t>de glucosa		inhibe la secreción de glucagón</a:t>
            </a:r>
            <a:r>
              <a:rPr lang="es-AR" i="1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AR" i="1" dirty="0" smtClean="0"/>
              <a:t> disminución </a:t>
            </a:r>
            <a:r>
              <a:rPr lang="es-AR" i="1" dirty="0"/>
              <a:t>de glucosa	</a:t>
            </a:r>
            <a:r>
              <a:rPr lang="es-AR" i="1" dirty="0" smtClean="0"/>
              <a:t>	activa la secreción </a:t>
            </a:r>
            <a:r>
              <a:rPr lang="es-AR" i="1" dirty="0"/>
              <a:t>de glucagón</a:t>
            </a:r>
            <a:r>
              <a:rPr lang="es-AR" i="1" dirty="0" smtClean="0"/>
              <a:t>.</a:t>
            </a:r>
          </a:p>
          <a:p>
            <a:r>
              <a:rPr lang="es-AR" dirty="0" smtClean="0"/>
              <a:t>Actúa sobre hígado y tejido adiposo, </a:t>
            </a:r>
            <a:r>
              <a:rPr lang="es-AR" b="1" u="sng" dirty="0" smtClean="0"/>
              <a:t>no</a:t>
            </a:r>
            <a:r>
              <a:rPr lang="es-AR" dirty="0" smtClean="0"/>
              <a:t> en músculo</a:t>
            </a:r>
            <a:endParaRPr lang="es-AR" dirty="0"/>
          </a:p>
          <a:p>
            <a:endParaRPr lang="es-AR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995936" y="4293096"/>
            <a:ext cx="864096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4239256" y="5058567"/>
            <a:ext cx="864096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29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8698" y="476672"/>
            <a:ext cx="7931224" cy="78069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ACCIONES METABÓLICAS</a:t>
            </a:r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85531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Hidratos de carbono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7504" y="3284984"/>
            <a:ext cx="2673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glucógeno </a:t>
            </a:r>
            <a:r>
              <a:rPr lang="es-AR" dirty="0" err="1" smtClean="0"/>
              <a:t>fosforilasa</a:t>
            </a:r>
            <a:r>
              <a:rPr lang="es-AR" dirty="0" smtClean="0"/>
              <a:t> en hígado: aumenta la </a:t>
            </a:r>
            <a:r>
              <a:rPr lang="es-AR" dirty="0" err="1" smtClean="0"/>
              <a:t>glucogenólisis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Inhibe la glucógeno </a:t>
            </a:r>
            <a:r>
              <a:rPr lang="es-AR" dirty="0" err="1" smtClean="0"/>
              <a:t>sintasa</a:t>
            </a:r>
            <a:r>
              <a:rPr lang="es-AR" dirty="0" smtClean="0"/>
              <a:t> (</a:t>
            </a:r>
            <a:r>
              <a:rPr lang="es-AR" dirty="0" err="1" smtClean="0"/>
              <a:t>glucogenogénesis</a:t>
            </a:r>
            <a:r>
              <a:rPr lang="es-A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gluconeogénesis.</a:t>
            </a: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glucemia</a:t>
            </a:r>
          </a:p>
          <a:p>
            <a:endParaRPr lang="es-A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 smtClean="0"/>
          </a:p>
        </p:txBody>
      </p:sp>
      <p:sp>
        <p:nvSpPr>
          <p:cNvPr id="11" name="10 Flecha abajo"/>
          <p:cNvSpPr/>
          <p:nvPr/>
        </p:nvSpPr>
        <p:spPr>
          <a:xfrm>
            <a:off x="1311698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CuadroTexto"/>
          <p:cNvSpPr txBox="1"/>
          <p:nvPr/>
        </p:nvSpPr>
        <p:spPr>
          <a:xfrm>
            <a:off x="3491880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Lípidos </a:t>
            </a:r>
            <a:endParaRPr lang="es-AR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059832" y="3386023"/>
            <a:ext cx="3168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Activa la lipasa sensible a hormonas en tejido adiposo, aumenta la lipólisis.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Aumentan los ácidos grasos libres en plasma.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beta oxidación de ácidos grasos, generando Acetil </a:t>
            </a:r>
            <a:r>
              <a:rPr lang="es-AR" dirty="0" err="1" smtClean="0"/>
              <a:t>CoA</a:t>
            </a:r>
            <a:r>
              <a:rPr lang="es-A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formación de cuerpos cetónicos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228184" y="19824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Sobre Proteínas</a:t>
            </a:r>
            <a:endParaRPr lang="es-AR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548834" y="3396879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smtClean="0"/>
              <a:t>Aumenta la utilización de aminoácidos para síntesis de glucosa, por lo que aumenta la producción de urea </a:t>
            </a:r>
            <a:r>
              <a:rPr lang="es-AR" dirty="0"/>
              <a:t>.</a:t>
            </a:r>
          </a:p>
        </p:txBody>
      </p:sp>
      <p:sp>
        <p:nvSpPr>
          <p:cNvPr id="19" name="18 Flecha abajo"/>
          <p:cNvSpPr/>
          <p:nvPr/>
        </p:nvSpPr>
        <p:spPr>
          <a:xfrm>
            <a:off x="435597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Flecha abajo"/>
          <p:cNvSpPr/>
          <p:nvPr/>
        </p:nvSpPr>
        <p:spPr>
          <a:xfrm>
            <a:off x="7236296" y="2708920"/>
            <a:ext cx="288032" cy="4227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17 Rectángulo"/>
          <p:cNvSpPr/>
          <p:nvPr/>
        </p:nvSpPr>
        <p:spPr>
          <a:xfrm>
            <a:off x="332579" y="1771960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21 Rectángulo"/>
          <p:cNvSpPr/>
          <p:nvPr/>
        </p:nvSpPr>
        <p:spPr>
          <a:xfrm>
            <a:off x="3347864" y="1783304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3" name="22 Rectángulo"/>
          <p:cNvSpPr/>
          <p:nvPr/>
        </p:nvSpPr>
        <p:spPr>
          <a:xfrm>
            <a:off x="6156176" y="1771959"/>
            <a:ext cx="2448272" cy="79034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20 Rectángulo redondeado"/>
          <p:cNvSpPr/>
          <p:nvPr/>
        </p:nvSpPr>
        <p:spPr>
          <a:xfrm>
            <a:off x="107504" y="3196304"/>
            <a:ext cx="2673347" cy="318502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5" name="24 Rectángulo redondeado"/>
          <p:cNvSpPr/>
          <p:nvPr/>
        </p:nvSpPr>
        <p:spPr>
          <a:xfrm>
            <a:off x="3059832" y="3212976"/>
            <a:ext cx="3312368" cy="35601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25 Rectángulo redondeado"/>
          <p:cNvSpPr/>
          <p:nvPr/>
        </p:nvSpPr>
        <p:spPr>
          <a:xfrm>
            <a:off x="6548834" y="3321772"/>
            <a:ext cx="2088232" cy="248349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307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64 Grupo"/>
          <p:cNvGrpSpPr/>
          <p:nvPr/>
        </p:nvGrpSpPr>
        <p:grpSpPr>
          <a:xfrm>
            <a:off x="35496" y="260648"/>
            <a:ext cx="9012251" cy="6152038"/>
            <a:chOff x="35496" y="260648"/>
            <a:chExt cx="9012251" cy="6152038"/>
          </a:xfrm>
        </p:grpSpPr>
        <p:sp>
          <p:nvSpPr>
            <p:cNvPr id="19" name="18 CuadroTexto"/>
            <p:cNvSpPr txBox="1"/>
            <p:nvPr/>
          </p:nvSpPr>
          <p:spPr>
            <a:xfrm>
              <a:off x="4605113" y="6043354"/>
              <a:ext cx="938995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glicerol</a:t>
              </a:r>
              <a:endParaRPr lang="es-AR" b="1" dirty="0">
                <a:latin typeface="+mj-lt"/>
              </a:endParaRPr>
            </a:p>
          </p:txBody>
        </p:sp>
        <p:sp>
          <p:nvSpPr>
            <p:cNvPr id="2" name="1 CuadroTexto"/>
            <p:cNvSpPr txBox="1"/>
            <p:nvPr/>
          </p:nvSpPr>
          <p:spPr>
            <a:xfrm>
              <a:off x="1619672" y="2998361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glucosa</a:t>
              </a:r>
              <a:endParaRPr lang="es-AR" b="1" dirty="0">
                <a:latin typeface="+mj-lt"/>
              </a:endParaRPr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5292080" y="284646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glucosa</a:t>
              </a:r>
              <a:endParaRPr lang="es-AR" b="1" dirty="0">
                <a:latin typeface="+mj-lt"/>
              </a:endParaRPr>
            </a:p>
          </p:txBody>
        </p:sp>
        <p:sp>
          <p:nvSpPr>
            <p:cNvPr id="4" name="3 Flecha arriba"/>
            <p:cNvSpPr/>
            <p:nvPr/>
          </p:nvSpPr>
          <p:spPr>
            <a:xfrm>
              <a:off x="1295636" y="2965594"/>
              <a:ext cx="360040" cy="369332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5" name="4 Flecha abajo"/>
            <p:cNvSpPr/>
            <p:nvPr/>
          </p:nvSpPr>
          <p:spPr>
            <a:xfrm>
              <a:off x="5004048" y="2850118"/>
              <a:ext cx="288032" cy="43486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611560" y="1556792"/>
              <a:ext cx="1728192" cy="646331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Páncreas: secreta insulina</a:t>
              </a:r>
              <a:endParaRPr lang="es-AR" b="1" dirty="0">
                <a:latin typeface="+mj-lt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2915816" y="620688"/>
              <a:ext cx="1512168" cy="92333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Aumenta </a:t>
              </a:r>
              <a:r>
                <a:rPr lang="es-AR" b="1" dirty="0" smtClean="0">
                  <a:solidFill>
                    <a:schemeClr val="accent1"/>
                  </a:solidFill>
                  <a:latin typeface="+mj-lt"/>
                </a:rPr>
                <a:t>insulina</a:t>
              </a:r>
              <a:r>
                <a:rPr lang="es-AR" b="1" dirty="0" smtClean="0">
                  <a:latin typeface="+mj-lt"/>
                </a:rPr>
                <a:t> en sangre</a:t>
              </a:r>
              <a:endParaRPr lang="es-AR" b="1" dirty="0">
                <a:latin typeface="+mj-lt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4139952" y="1700808"/>
              <a:ext cx="2376264" cy="646331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Aumenta la captación celular de glucosa</a:t>
              </a:r>
              <a:endParaRPr lang="es-AR" b="1" dirty="0">
                <a:latin typeface="+mj-lt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164288" y="332656"/>
              <a:ext cx="1883459" cy="17543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VG VP</a:t>
              </a:r>
            </a:p>
            <a:p>
              <a:r>
                <a:rPr lang="es-AR" b="1" dirty="0" err="1" smtClean="0">
                  <a:latin typeface="+mj-lt"/>
                </a:rPr>
                <a:t>Glucogenogénesis</a:t>
              </a:r>
              <a:endParaRPr lang="es-AR" b="1" dirty="0" smtClean="0">
                <a:latin typeface="+mj-lt"/>
              </a:endParaRPr>
            </a:p>
            <a:p>
              <a:r>
                <a:rPr lang="es-AR" b="1" dirty="0" err="1" smtClean="0">
                  <a:latin typeface="+mj-lt"/>
                </a:rPr>
                <a:t>Lipogénesis</a:t>
              </a:r>
              <a:endParaRPr lang="es-AR" b="1" dirty="0" smtClean="0">
                <a:latin typeface="+mj-lt"/>
              </a:endParaRPr>
            </a:p>
            <a:p>
              <a:r>
                <a:rPr lang="es-AR" b="1" dirty="0" smtClean="0">
                  <a:latin typeface="+mj-lt"/>
                </a:rPr>
                <a:t>Captación de AA</a:t>
              </a:r>
            </a:p>
            <a:p>
              <a:r>
                <a:rPr lang="es-AR" b="1" dirty="0" smtClean="0">
                  <a:latin typeface="+mj-lt"/>
                </a:rPr>
                <a:t>Síntesis de proteínas</a:t>
              </a:r>
              <a:endParaRPr lang="es-AR" b="1" dirty="0">
                <a:latin typeface="+mj-lt"/>
              </a:endParaRPr>
            </a:p>
          </p:txBody>
        </p:sp>
        <p:sp>
          <p:nvSpPr>
            <p:cNvPr id="10" name="9 Abrir llave"/>
            <p:cNvSpPr/>
            <p:nvPr/>
          </p:nvSpPr>
          <p:spPr>
            <a:xfrm>
              <a:off x="6876256" y="260648"/>
              <a:ext cx="405759" cy="1944216"/>
            </a:xfrm>
            <a:prstGeom prst="leftBrac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1" name="10 Flecha arriba"/>
            <p:cNvSpPr/>
            <p:nvPr/>
          </p:nvSpPr>
          <p:spPr>
            <a:xfrm>
              <a:off x="6624736" y="636532"/>
              <a:ext cx="360040" cy="369332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355976" y="3790781"/>
              <a:ext cx="1872698" cy="646331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Páncreas : secreta </a:t>
              </a:r>
              <a:r>
                <a:rPr lang="es-AR" b="1" dirty="0" smtClean="0">
                  <a:solidFill>
                    <a:srgbClr val="92D050"/>
                  </a:solidFill>
                  <a:latin typeface="+mj-lt"/>
                </a:rPr>
                <a:t>glucagón</a:t>
              </a:r>
              <a:endParaRPr lang="es-AR" b="1" dirty="0">
                <a:solidFill>
                  <a:srgbClr val="92D050"/>
                </a:solidFill>
                <a:latin typeface="+mj-lt"/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4788024" y="2706102"/>
              <a:ext cx="1512168" cy="65089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1234480" y="2850118"/>
              <a:ext cx="1512168" cy="650890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 b="1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475656" y="4797152"/>
              <a:ext cx="2664296" cy="92333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Hígado: </a:t>
              </a:r>
              <a:r>
                <a:rPr lang="es-AR" b="1" dirty="0" err="1" smtClean="0">
                  <a:latin typeface="+mj-lt"/>
                </a:rPr>
                <a:t>glucogenólisis</a:t>
              </a:r>
              <a:endParaRPr lang="es-AR" b="1" dirty="0" smtClean="0">
                <a:latin typeface="+mj-lt"/>
              </a:endParaRPr>
            </a:p>
            <a:p>
              <a:r>
                <a:rPr lang="es-AR" b="1" dirty="0" smtClean="0">
                  <a:latin typeface="+mj-lt"/>
                </a:rPr>
                <a:t>Gluconeogénesis</a:t>
              </a:r>
            </a:p>
            <a:p>
              <a:r>
                <a:rPr lang="es-AR" b="1" dirty="0" err="1" smtClean="0">
                  <a:latin typeface="+mj-lt"/>
                </a:rPr>
                <a:t>cetogénesis</a:t>
              </a:r>
              <a:endParaRPr lang="es-AR" b="1" dirty="0">
                <a:latin typeface="+mj-lt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6804756" y="4535928"/>
              <a:ext cx="2242991" cy="92333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Músculo proteólisis: liberación de AA</a:t>
              </a:r>
            </a:p>
            <a:p>
              <a:r>
                <a:rPr lang="es-AR" b="1" dirty="0" smtClean="0">
                  <a:latin typeface="+mj-lt"/>
                </a:rPr>
                <a:t>Beta-oxidación de AG</a:t>
              </a:r>
              <a:endParaRPr lang="es-AR" b="1" dirty="0">
                <a:latin typeface="+mj-lt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4788024" y="5258817"/>
              <a:ext cx="1943962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Adiposo: lipólisis</a:t>
              </a:r>
              <a:endParaRPr lang="es-AR" b="1" dirty="0">
                <a:latin typeface="+mj-lt"/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5616116" y="5686927"/>
              <a:ext cx="540060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AG</a:t>
              </a:r>
              <a:endParaRPr lang="es-AR" b="1" dirty="0">
                <a:latin typeface="+mj-lt"/>
              </a:endParaRPr>
            </a:p>
          </p:txBody>
        </p:sp>
        <p:sp>
          <p:nvSpPr>
            <p:cNvPr id="20" name="19 Flecha arriba"/>
            <p:cNvSpPr/>
            <p:nvPr/>
          </p:nvSpPr>
          <p:spPr>
            <a:xfrm>
              <a:off x="1835696" y="2203123"/>
              <a:ext cx="154868" cy="50297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1" name="20 Flecha doblada"/>
            <p:cNvSpPr/>
            <p:nvPr/>
          </p:nvSpPr>
          <p:spPr>
            <a:xfrm>
              <a:off x="1835696" y="908721"/>
              <a:ext cx="972108" cy="422756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2" name="21 Flecha doblada"/>
            <p:cNvSpPr/>
            <p:nvPr/>
          </p:nvSpPr>
          <p:spPr>
            <a:xfrm rot="5400000">
              <a:off x="4470412" y="1044302"/>
              <a:ext cx="751602" cy="34538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>
                <a:solidFill>
                  <a:schemeClr val="tx1"/>
                </a:solidFill>
              </a:endParaRPr>
            </a:p>
          </p:txBody>
        </p:sp>
        <p:sp>
          <p:nvSpPr>
            <p:cNvPr id="23" name="22 Flecha derecha"/>
            <p:cNvSpPr/>
            <p:nvPr/>
          </p:nvSpPr>
          <p:spPr>
            <a:xfrm>
              <a:off x="4814600" y="788141"/>
              <a:ext cx="1656184" cy="1205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4" name="23 Flecha abajo"/>
            <p:cNvSpPr/>
            <p:nvPr/>
          </p:nvSpPr>
          <p:spPr>
            <a:xfrm flipH="1">
              <a:off x="5544108" y="2347139"/>
              <a:ext cx="215897" cy="35896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5" name="24 Flecha abajo"/>
            <p:cNvSpPr/>
            <p:nvPr/>
          </p:nvSpPr>
          <p:spPr>
            <a:xfrm>
              <a:off x="5489975" y="3356992"/>
              <a:ext cx="162081" cy="433789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cxnSp>
          <p:nvCxnSpPr>
            <p:cNvPr id="28" name="27 Conector recto de flecha"/>
            <p:cNvCxnSpPr/>
            <p:nvPr/>
          </p:nvCxnSpPr>
          <p:spPr>
            <a:xfrm>
              <a:off x="6048545" y="4437112"/>
              <a:ext cx="756211" cy="488473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/>
            <p:nvPr/>
          </p:nvCxnSpPr>
          <p:spPr>
            <a:xfrm>
              <a:off x="5489975" y="4437112"/>
              <a:ext cx="0" cy="821705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 flipH="1">
              <a:off x="2915816" y="3975447"/>
              <a:ext cx="1428877" cy="821705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>
              <a:off x="6156176" y="5949280"/>
              <a:ext cx="187220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flipV="1">
              <a:off x="8028384" y="5443483"/>
              <a:ext cx="0" cy="496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>
              <a:stCxn id="19" idx="1"/>
            </p:cNvCxnSpPr>
            <p:nvPr/>
          </p:nvCxnSpPr>
          <p:spPr>
            <a:xfrm flipH="1" flipV="1">
              <a:off x="4427985" y="5443484"/>
              <a:ext cx="177128" cy="78453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 flipH="1" flipV="1">
              <a:off x="3275856" y="5258817"/>
              <a:ext cx="1152128" cy="184666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 de flecha"/>
            <p:cNvCxnSpPr>
              <a:stCxn id="18" idx="1"/>
            </p:cNvCxnSpPr>
            <p:nvPr/>
          </p:nvCxnSpPr>
          <p:spPr>
            <a:xfrm flipH="1" flipV="1">
              <a:off x="2915816" y="5561124"/>
              <a:ext cx="2700300" cy="31046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 de flecha"/>
            <p:cNvCxnSpPr>
              <a:stCxn id="16" idx="1"/>
            </p:cNvCxnSpPr>
            <p:nvPr/>
          </p:nvCxnSpPr>
          <p:spPr>
            <a:xfrm flipH="1">
              <a:off x="3491880" y="4997593"/>
              <a:ext cx="3312876" cy="184666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56 Abrir llave"/>
            <p:cNvSpPr/>
            <p:nvPr/>
          </p:nvSpPr>
          <p:spPr>
            <a:xfrm>
              <a:off x="1234480" y="4681349"/>
              <a:ext cx="286895" cy="669802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59" name="58 Flecha arriba"/>
            <p:cNvSpPr/>
            <p:nvPr/>
          </p:nvSpPr>
          <p:spPr>
            <a:xfrm>
              <a:off x="1139044" y="4535928"/>
              <a:ext cx="95436" cy="461665"/>
            </a:xfrm>
            <a:prstGeom prst="upArrow">
              <a:avLst/>
            </a:prstGeom>
            <a:solidFill>
              <a:srgbClr val="92D05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35496" y="4113946"/>
              <a:ext cx="3240360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AR" b="1" dirty="0" smtClean="0">
                  <a:latin typeface="+mj-lt"/>
                </a:rPr>
                <a:t>Liberación de glucosa a sangre</a:t>
              </a:r>
              <a:endParaRPr lang="es-AR" b="1" dirty="0">
                <a:latin typeface="+mj-lt"/>
              </a:endParaRPr>
            </a:p>
          </p:txBody>
        </p:sp>
        <p:sp>
          <p:nvSpPr>
            <p:cNvPr id="61" name="60 Flecha arriba"/>
            <p:cNvSpPr/>
            <p:nvPr/>
          </p:nvSpPr>
          <p:spPr>
            <a:xfrm>
              <a:off x="1821244" y="3579961"/>
              <a:ext cx="183772" cy="474439"/>
            </a:xfrm>
            <a:prstGeom prst="upArrow">
              <a:avLst/>
            </a:prstGeom>
            <a:solidFill>
              <a:srgbClr val="92D05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</p:spTree>
    <p:extLst>
      <p:ext uri="{BB962C8B-B14F-4D97-AF65-F5344CB8AC3E}">
        <p14:creationId xmlns:p14="http://schemas.microsoft.com/office/powerpoint/2010/main" val="38974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¿Cómo identifican las hormonas a la célula sobre la que debe actuar?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3204" y="2420888"/>
            <a:ext cx="8229600" cy="3921299"/>
          </a:xfrm>
        </p:spPr>
        <p:txBody>
          <a:bodyPr/>
          <a:lstStyle/>
          <a:p>
            <a:pPr marL="0" indent="0" algn="ctr">
              <a:buNone/>
            </a:pPr>
            <a:r>
              <a:rPr lang="es-A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RECEPTORES</a:t>
            </a:r>
          </a:p>
          <a:p>
            <a:pPr marL="0" indent="0" algn="ctr">
              <a:buNone/>
            </a:pPr>
            <a:endParaRPr lang="es-AR" dirty="0"/>
          </a:p>
          <a:p>
            <a:pPr marL="0" indent="0" algn="ctr">
              <a:buNone/>
            </a:pPr>
            <a:endParaRPr lang="es-AR" sz="3200" dirty="0" smtClean="0"/>
          </a:p>
          <a:p>
            <a:pPr marL="0" indent="0" algn="ctr">
              <a:buNone/>
            </a:pPr>
            <a:r>
              <a:rPr lang="es-AR" sz="3200" dirty="0" smtClean="0"/>
              <a:t>Proteína a la cual se une la hormona formando un complejo Hormona-Receptor.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2771800" y="2348880"/>
            <a:ext cx="3672408" cy="10801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427984" y="3501008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93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_tradnl" b="1" u="sng" dirty="0" smtClean="0"/>
              <a:t>LIGANDO</a:t>
            </a:r>
            <a:r>
              <a:rPr lang="es-ES_tradnl" dirty="0" smtClean="0"/>
              <a:t>: Molécula que se fija al receptor: </a:t>
            </a:r>
            <a:r>
              <a:rPr lang="es-ES_tradnl" b="1" dirty="0" smtClean="0"/>
              <a:t>Hormona</a:t>
            </a:r>
            <a:r>
              <a:rPr lang="es-ES_tradnl" dirty="0" smtClean="0"/>
              <a:t>, </a:t>
            </a:r>
            <a:r>
              <a:rPr lang="es-ES_tradnl" b="1" dirty="0" err="1" smtClean="0"/>
              <a:t>Neurotrasmisor</a:t>
            </a:r>
            <a:r>
              <a:rPr lang="es-ES_tradnl" dirty="0" smtClean="0"/>
              <a:t>, etc.</a:t>
            </a:r>
          </a:p>
          <a:p>
            <a:pPr>
              <a:lnSpc>
                <a:spcPct val="80000"/>
              </a:lnSpc>
            </a:pPr>
            <a:endParaRPr lang="es-ES_tradnl" dirty="0" smtClean="0"/>
          </a:p>
          <a:p>
            <a:pPr>
              <a:lnSpc>
                <a:spcPct val="80000"/>
              </a:lnSpc>
            </a:pPr>
            <a:endParaRPr lang="es-ES_tradnl" dirty="0" smtClean="0"/>
          </a:p>
          <a:p>
            <a:pPr>
              <a:lnSpc>
                <a:spcPct val="80000"/>
              </a:lnSpc>
            </a:pPr>
            <a:r>
              <a:rPr lang="es-ES_tradnl" b="1" u="sng" dirty="0" smtClean="0"/>
              <a:t>AGONISTA</a:t>
            </a:r>
            <a:r>
              <a:rPr lang="es-ES_tradnl" dirty="0" smtClean="0"/>
              <a:t>: Estructura semejante al agente fisiológico. </a:t>
            </a:r>
            <a:r>
              <a:rPr lang="es-ES_tradnl" b="1" dirty="0" smtClean="0"/>
              <a:t>Produce respuesta</a:t>
            </a:r>
          </a:p>
          <a:p>
            <a:pPr>
              <a:lnSpc>
                <a:spcPct val="80000"/>
              </a:lnSpc>
            </a:pPr>
            <a:endParaRPr lang="es-ES_tradnl" b="1" dirty="0" smtClean="0"/>
          </a:p>
          <a:p>
            <a:pPr>
              <a:lnSpc>
                <a:spcPct val="80000"/>
              </a:lnSpc>
            </a:pPr>
            <a:endParaRPr lang="es-ES_tradnl" b="1" dirty="0" smtClean="0"/>
          </a:p>
          <a:p>
            <a:pPr>
              <a:lnSpc>
                <a:spcPct val="80000"/>
              </a:lnSpc>
            </a:pPr>
            <a:r>
              <a:rPr lang="es-ES_tradnl" b="1" u="sng" dirty="0" smtClean="0"/>
              <a:t>ANTAGONISTA</a:t>
            </a:r>
            <a:r>
              <a:rPr lang="es-ES_tradnl" dirty="0" smtClean="0"/>
              <a:t>: Se fijan al receptor pero </a:t>
            </a:r>
            <a:r>
              <a:rPr lang="es-ES_tradnl" b="1" dirty="0" smtClean="0"/>
              <a:t> No respuesta</a:t>
            </a:r>
            <a:endParaRPr lang="es-MX" b="1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903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CARACTERÍSTICAS DE LOS RECEPTORES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es-AR" sz="3600" dirty="0" smtClean="0"/>
              <a:t>Especificidad.</a:t>
            </a:r>
          </a:p>
          <a:p>
            <a:r>
              <a:rPr lang="es-AR" sz="3600" dirty="0" smtClean="0"/>
              <a:t>Adaptación inducida (afinidad)</a:t>
            </a:r>
          </a:p>
          <a:p>
            <a:r>
              <a:rPr lang="es-AR" sz="3600" dirty="0" err="1" smtClean="0"/>
              <a:t>Saturabilidad</a:t>
            </a:r>
            <a:r>
              <a:rPr lang="es-AR" sz="3600" dirty="0" smtClean="0"/>
              <a:t>.</a:t>
            </a:r>
          </a:p>
          <a:p>
            <a:r>
              <a:rPr lang="es-AR" sz="3600" dirty="0" smtClean="0"/>
              <a:t>Reversibilidad. </a:t>
            </a:r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22368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718"/>
            <a:ext cx="6635080" cy="756002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LOCALIZACIÓN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AR" dirty="0" smtClean="0"/>
              <a:t>Hormona poco polar, atraviesa la membrana celular</a:t>
            </a:r>
          </a:p>
          <a:p>
            <a:endParaRPr lang="es-AR" dirty="0"/>
          </a:p>
          <a:p>
            <a:pPr marL="0" indent="0">
              <a:buNone/>
            </a:pPr>
            <a:r>
              <a:rPr lang="es-AR" dirty="0" smtClean="0"/>
              <a:t>Se une a un </a:t>
            </a:r>
            <a:r>
              <a:rPr lang="es-AR" u="sng" dirty="0" smtClean="0"/>
              <a:t>RECEPTOR INTRACELULAR</a:t>
            </a:r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r>
              <a:rPr lang="es-AR" dirty="0" smtClean="0"/>
              <a:t>Hormona polar, no atraviesa la membrana celular</a:t>
            </a:r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r>
              <a:rPr lang="es-AR" dirty="0" smtClean="0"/>
              <a:t>Se une a </a:t>
            </a:r>
            <a:r>
              <a:rPr lang="es-AR" u="sng" dirty="0" smtClean="0"/>
              <a:t>RECEPTOR UBICADO EN LA MEMBRANA</a:t>
            </a:r>
            <a:endParaRPr lang="es-AR" u="sng" dirty="0"/>
          </a:p>
        </p:txBody>
      </p:sp>
      <p:sp>
        <p:nvSpPr>
          <p:cNvPr id="4" name="3 Flecha abajo"/>
          <p:cNvSpPr/>
          <p:nvPr/>
        </p:nvSpPr>
        <p:spPr>
          <a:xfrm>
            <a:off x="4283968" y="2348880"/>
            <a:ext cx="432048" cy="64807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Flecha abajo"/>
          <p:cNvSpPr/>
          <p:nvPr/>
        </p:nvSpPr>
        <p:spPr>
          <a:xfrm>
            <a:off x="4283968" y="4725144"/>
            <a:ext cx="432048" cy="64807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Rectángulo redondeado"/>
          <p:cNvSpPr/>
          <p:nvPr/>
        </p:nvSpPr>
        <p:spPr>
          <a:xfrm>
            <a:off x="474295" y="1664804"/>
            <a:ext cx="8208912" cy="19802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Rectángulo redondeado"/>
          <p:cNvSpPr/>
          <p:nvPr/>
        </p:nvSpPr>
        <p:spPr>
          <a:xfrm>
            <a:off x="467544" y="4077072"/>
            <a:ext cx="8208912" cy="201622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17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024" y="260648"/>
            <a:ext cx="4583043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96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RECEPTORES INTRACELULARES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Citoplasmáticos o nucleares</a:t>
            </a:r>
          </a:p>
          <a:p>
            <a:r>
              <a:rPr lang="es-AR" dirty="0" smtClean="0"/>
              <a:t>Actúan sobre el ADN nuclear y regulan la transcripción</a:t>
            </a:r>
          </a:p>
          <a:p>
            <a:r>
              <a:rPr lang="es-AR" b="1" dirty="0" smtClean="0"/>
              <a:t>Citoplasmáticos: </a:t>
            </a:r>
            <a:r>
              <a:rPr lang="es-AR" i="1" dirty="0" smtClean="0"/>
              <a:t>receptores de esteroides, Glucocorticoides, </a:t>
            </a:r>
            <a:r>
              <a:rPr lang="es-AR" i="1" dirty="0" err="1" smtClean="0"/>
              <a:t>mineralocorticoides</a:t>
            </a:r>
            <a:r>
              <a:rPr lang="es-AR" i="1" dirty="0" smtClean="0"/>
              <a:t>, progesterona, andrógenos.</a:t>
            </a:r>
          </a:p>
          <a:p>
            <a:r>
              <a:rPr lang="es-AR" b="1" dirty="0" smtClean="0"/>
              <a:t>Nucleares: </a:t>
            </a:r>
            <a:r>
              <a:rPr lang="es-AR" i="1" dirty="0" smtClean="0"/>
              <a:t>receptores de estrógenos, hormonas tiroideas, metabolitos de </a:t>
            </a:r>
            <a:r>
              <a:rPr lang="es-AR" i="1" dirty="0" err="1" smtClean="0"/>
              <a:t>vit.D</a:t>
            </a:r>
            <a:endParaRPr lang="es-AR" i="1" dirty="0"/>
          </a:p>
        </p:txBody>
      </p:sp>
    </p:spTree>
    <p:extLst>
      <p:ext uri="{BB962C8B-B14F-4D97-AF65-F5344CB8AC3E}">
        <p14:creationId xmlns:p14="http://schemas.microsoft.com/office/powerpoint/2010/main" val="29764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4047</TotalTime>
  <Words>1292</Words>
  <Application>Microsoft Office PowerPoint</Application>
  <PresentationFormat>Presentación en pantalla (4:3)</PresentationFormat>
  <Paragraphs>264</Paragraphs>
  <Slides>36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Flujo</vt:lpstr>
      <vt:lpstr>Image</vt:lpstr>
      <vt:lpstr>Química Biológica  Lic. en Nutrición 2015</vt:lpstr>
      <vt:lpstr>Presentación de PowerPoint</vt:lpstr>
      <vt:lpstr>HORMONAS</vt:lpstr>
      <vt:lpstr>¿Cómo identifican las hormonas a la célula sobre la que debe actuar?</vt:lpstr>
      <vt:lpstr>Presentación de PowerPoint</vt:lpstr>
      <vt:lpstr>CARACTERÍSTICAS DE LOS RECEPTORES</vt:lpstr>
      <vt:lpstr>LOCALIZACIÓN</vt:lpstr>
      <vt:lpstr>Presentación de PowerPoint</vt:lpstr>
      <vt:lpstr>RECEPTORES INTRACELULARES</vt:lpstr>
      <vt:lpstr>Presentación de PowerPoint</vt:lpstr>
      <vt:lpstr>Presentación de PowerPoint</vt:lpstr>
      <vt:lpstr>RECEPTORES DE MEMBRANA</vt:lpstr>
      <vt:lpstr>RECEPTORES DE MEMBRANA</vt:lpstr>
      <vt:lpstr>Ejemplo de receptor asociado a proteína G: receptor de glucagón</vt:lpstr>
      <vt:lpstr>Presentación de PowerPoint</vt:lpstr>
      <vt:lpstr>Ejemplo de receptor con actividad de tirosina quinasa: receptor de insulina</vt:lpstr>
      <vt:lpstr>HORMONAS. NATURALEZA QUÍMICA</vt:lpstr>
      <vt:lpstr>HORMONAS: CLASIFICACIÓN</vt:lpstr>
      <vt:lpstr>ACCIONES PROMOVIDAS POR LAS HORMONAS</vt:lpstr>
      <vt:lpstr>PROPIEDADES GENERALES</vt:lpstr>
      <vt:lpstr>Principales Hormonas reguladoras de las vías metabólicas</vt:lpstr>
      <vt:lpstr>GLUCOCORTICOIDES</vt:lpstr>
      <vt:lpstr>Presentación de PowerPoint</vt:lpstr>
      <vt:lpstr>Generalidades</vt:lpstr>
      <vt:lpstr>INACTIVACIÓN Y ELIMINACIÓN</vt:lpstr>
      <vt:lpstr>REGULACIÓN DE LA SÍNTESIS Y SECRECIÓN</vt:lpstr>
      <vt:lpstr>ACCIONES METABÓLICAS</vt:lpstr>
      <vt:lpstr>Otras acciones</vt:lpstr>
      <vt:lpstr>ADRENALINA Y NORADRENALINA</vt:lpstr>
      <vt:lpstr>ACCIONES METABÓLICAS</vt:lpstr>
      <vt:lpstr>INSULINA</vt:lpstr>
      <vt:lpstr>Secreción de Insulina</vt:lpstr>
      <vt:lpstr>ACCIONES METABÓLICAS</vt:lpstr>
      <vt:lpstr>GLUCAGON</vt:lpstr>
      <vt:lpstr>ACCIONES METABÓLICAS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Bolilla 10</dc:title>
  <dc:creator>ethel</dc:creator>
  <cp:lastModifiedBy>ethel</cp:lastModifiedBy>
  <cp:revision>82</cp:revision>
  <dcterms:created xsi:type="dcterms:W3CDTF">2014-11-05T12:26:51Z</dcterms:created>
  <dcterms:modified xsi:type="dcterms:W3CDTF">2015-11-04T14:49:48Z</dcterms:modified>
</cp:coreProperties>
</file>